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jana Miklin" initials="DM" lastIdx="2" clrIdx="0">
    <p:extLst>
      <p:ext uri="{19B8F6BF-5375-455C-9EA6-DF929625EA0E}">
        <p15:presenceInfo xmlns:p15="http://schemas.microsoft.com/office/powerpoint/2012/main" userId="f2d70cae39b9b1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19D77-F5AA-4FB6-A8E8-9C47E59A0558}" v="382" dt="2021-01-17T20:42:58.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a Mutak" userId="b7d48d77418f6547" providerId="LiveId" clId="{C1619D77-F5AA-4FB6-A8E8-9C47E59A0558}"/>
    <pc:docChg chg="custSel modSld">
      <pc:chgData name="Manuela Mutak" userId="b7d48d77418f6547" providerId="LiveId" clId="{C1619D77-F5AA-4FB6-A8E8-9C47E59A0558}" dt="2021-01-17T20:42:58.184" v="530" actId="20577"/>
      <pc:docMkLst>
        <pc:docMk/>
      </pc:docMkLst>
      <pc:sldChg chg="modSp modAnim">
        <pc:chgData name="Manuela Mutak" userId="b7d48d77418f6547" providerId="LiveId" clId="{C1619D77-F5AA-4FB6-A8E8-9C47E59A0558}" dt="2021-01-17T20:42:58.184" v="530" actId="20577"/>
        <pc:sldMkLst>
          <pc:docMk/>
          <pc:sldMk cId="1303267847" sldId="256"/>
        </pc:sldMkLst>
        <pc:spChg chg="mod">
          <ac:chgData name="Manuela Mutak" userId="b7d48d77418f6547" providerId="LiveId" clId="{C1619D77-F5AA-4FB6-A8E8-9C47E59A0558}" dt="2021-01-17T20:42:58.184" v="530" actId="20577"/>
          <ac:spMkLst>
            <pc:docMk/>
            <pc:sldMk cId="1303267847" sldId="256"/>
            <ac:spMk id="3" creationId="{27F5F9B5-95B8-499C-88A7-548002FCA19C}"/>
          </ac:spMkLst>
        </pc:spChg>
      </pc:sldChg>
      <pc:sldChg chg="modSp modAnim">
        <pc:chgData name="Manuela Mutak" userId="b7d48d77418f6547" providerId="LiveId" clId="{C1619D77-F5AA-4FB6-A8E8-9C47E59A0558}" dt="2021-01-17T20:41:07.291" v="511" actId="113"/>
        <pc:sldMkLst>
          <pc:docMk/>
          <pc:sldMk cId="2611038014" sldId="257"/>
        </pc:sldMkLst>
        <pc:spChg chg="mod">
          <ac:chgData name="Manuela Mutak" userId="b7d48d77418f6547" providerId="LiveId" clId="{C1619D77-F5AA-4FB6-A8E8-9C47E59A0558}" dt="2021-01-17T20:25:14.601" v="314" actId="20577"/>
          <ac:spMkLst>
            <pc:docMk/>
            <pc:sldMk cId="2611038014" sldId="257"/>
            <ac:spMk id="4" creationId="{6EAA1343-DF59-4AEB-B1AC-8ADC37F5F9E7}"/>
          </ac:spMkLst>
        </pc:spChg>
        <pc:spChg chg="mod">
          <ac:chgData name="Manuela Mutak" userId="b7d48d77418f6547" providerId="LiveId" clId="{C1619D77-F5AA-4FB6-A8E8-9C47E59A0558}" dt="2021-01-17T20:41:07.291" v="511" actId="113"/>
          <ac:spMkLst>
            <pc:docMk/>
            <pc:sldMk cId="2611038014" sldId="257"/>
            <ac:spMk id="5" creationId="{83551453-3383-4E68-825C-EC639CADE12D}"/>
          </ac:spMkLst>
        </pc:spChg>
      </pc:sldChg>
      <pc:sldChg chg="modSp mod modAnim">
        <pc:chgData name="Manuela Mutak" userId="b7d48d77418f6547" providerId="LiveId" clId="{C1619D77-F5AA-4FB6-A8E8-9C47E59A0558}" dt="2021-01-17T20:41:18.861" v="513" actId="113"/>
        <pc:sldMkLst>
          <pc:docMk/>
          <pc:sldMk cId="83769623" sldId="259"/>
        </pc:sldMkLst>
        <pc:spChg chg="mod">
          <ac:chgData name="Manuela Mutak" userId="b7d48d77418f6547" providerId="LiveId" clId="{C1619D77-F5AA-4FB6-A8E8-9C47E59A0558}" dt="2021-01-17T20:41:18.861" v="513" actId="113"/>
          <ac:spMkLst>
            <pc:docMk/>
            <pc:sldMk cId="83769623" sldId="259"/>
            <ac:spMk id="4" creationId="{6EAA1343-DF59-4AEB-B1AC-8ADC37F5F9E7}"/>
          </ac:spMkLst>
        </pc:spChg>
        <pc:spChg chg="mod">
          <ac:chgData name="Manuela Mutak" userId="b7d48d77418f6547" providerId="LiveId" clId="{C1619D77-F5AA-4FB6-A8E8-9C47E59A0558}" dt="2021-01-17T20:26:13.609" v="318" actId="1076"/>
          <ac:spMkLst>
            <pc:docMk/>
            <pc:sldMk cId="83769623" sldId="259"/>
            <ac:spMk id="5" creationId="{83551453-3383-4E68-825C-EC639CADE12D}"/>
          </ac:spMkLst>
        </pc:spChg>
      </pc:sldChg>
      <pc:sldChg chg="modSp modAnim">
        <pc:chgData name="Manuela Mutak" userId="b7d48d77418f6547" providerId="LiveId" clId="{C1619D77-F5AA-4FB6-A8E8-9C47E59A0558}" dt="2021-01-17T20:41:34.621" v="516" actId="113"/>
        <pc:sldMkLst>
          <pc:docMk/>
          <pc:sldMk cId="1195251354" sldId="260"/>
        </pc:sldMkLst>
        <pc:spChg chg="mod">
          <ac:chgData name="Manuela Mutak" userId="b7d48d77418f6547" providerId="LiveId" clId="{C1619D77-F5AA-4FB6-A8E8-9C47E59A0558}" dt="2021-01-17T20:41:34.621" v="516" actId="113"/>
          <ac:spMkLst>
            <pc:docMk/>
            <pc:sldMk cId="1195251354" sldId="260"/>
            <ac:spMk id="7" creationId="{F293E4C3-8BBF-4BB6-8601-2B997092EFD8}"/>
          </ac:spMkLst>
        </pc:spChg>
      </pc:sldChg>
      <pc:sldChg chg="modSp modAnim">
        <pc:chgData name="Manuela Mutak" userId="b7d48d77418f6547" providerId="LiveId" clId="{C1619D77-F5AA-4FB6-A8E8-9C47E59A0558}" dt="2021-01-17T20:41:45.534" v="518" actId="113"/>
        <pc:sldMkLst>
          <pc:docMk/>
          <pc:sldMk cId="324601614" sldId="261"/>
        </pc:sldMkLst>
        <pc:spChg chg="mod">
          <ac:chgData name="Manuela Mutak" userId="b7d48d77418f6547" providerId="LiveId" clId="{C1619D77-F5AA-4FB6-A8E8-9C47E59A0558}" dt="2021-01-17T20:41:45.534" v="518" actId="113"/>
          <ac:spMkLst>
            <pc:docMk/>
            <pc:sldMk cId="324601614" sldId="261"/>
            <ac:spMk id="2" creationId="{F98FCB97-610C-48E2-B4A6-559BF3B6EDEC}"/>
          </ac:spMkLst>
        </pc:spChg>
      </pc:sldChg>
      <pc:sldChg chg="addSp modSp mod modAnim">
        <pc:chgData name="Manuela Mutak" userId="b7d48d77418f6547" providerId="LiveId" clId="{C1619D77-F5AA-4FB6-A8E8-9C47E59A0558}" dt="2021-01-17T20:41:59.024" v="522" actId="113"/>
        <pc:sldMkLst>
          <pc:docMk/>
          <pc:sldMk cId="4040066747" sldId="262"/>
        </pc:sldMkLst>
        <pc:spChg chg="mod">
          <ac:chgData name="Manuela Mutak" userId="b7d48d77418f6547" providerId="LiveId" clId="{C1619D77-F5AA-4FB6-A8E8-9C47E59A0558}" dt="2021-01-17T20:41:59.024" v="522" actId="113"/>
          <ac:spMkLst>
            <pc:docMk/>
            <pc:sldMk cId="4040066747" sldId="262"/>
            <ac:spMk id="4" creationId="{2397D62E-33EB-441D-8FC6-56488E5957AA}"/>
          </ac:spMkLst>
        </pc:spChg>
        <pc:picChg chg="add mod">
          <ac:chgData name="Manuela Mutak" userId="b7d48d77418f6547" providerId="LiveId" clId="{C1619D77-F5AA-4FB6-A8E8-9C47E59A0558}" dt="2021-01-17T20:04:41.599" v="121" actId="14100"/>
          <ac:picMkLst>
            <pc:docMk/>
            <pc:sldMk cId="4040066747" sldId="262"/>
            <ac:picMk id="7" creationId="{FDCEE725-B7C6-418C-894D-C2BDD8613D5D}"/>
          </ac:picMkLst>
        </pc:picChg>
      </pc:sldChg>
      <pc:sldChg chg="addSp modSp mod modAnim">
        <pc:chgData name="Manuela Mutak" userId="b7d48d77418f6547" providerId="LiveId" clId="{C1619D77-F5AA-4FB6-A8E8-9C47E59A0558}" dt="2021-01-17T20:42:18.149" v="525" actId="113"/>
        <pc:sldMkLst>
          <pc:docMk/>
          <pc:sldMk cId="675682490" sldId="263"/>
        </pc:sldMkLst>
        <pc:spChg chg="mod">
          <ac:chgData name="Manuela Mutak" userId="b7d48d77418f6547" providerId="LiveId" clId="{C1619D77-F5AA-4FB6-A8E8-9C47E59A0558}" dt="2021-01-17T20:42:18.149" v="525" actId="113"/>
          <ac:spMkLst>
            <pc:docMk/>
            <pc:sldMk cId="675682490" sldId="263"/>
            <ac:spMk id="2" creationId="{BB00A9D8-F2D1-44EA-BDA6-D35D375E72C5}"/>
          </ac:spMkLst>
        </pc:spChg>
        <pc:picChg chg="add mod">
          <ac:chgData name="Manuela Mutak" userId="b7d48d77418f6547" providerId="LiveId" clId="{C1619D77-F5AA-4FB6-A8E8-9C47E59A0558}" dt="2021-01-17T20:05:12.515" v="124" actId="14100"/>
          <ac:picMkLst>
            <pc:docMk/>
            <pc:sldMk cId="675682490" sldId="263"/>
            <ac:picMk id="4" creationId="{F1C11AF3-0FD1-435C-A04A-7FB6C6AAD948}"/>
          </ac:picMkLst>
        </pc:picChg>
      </pc:sldChg>
      <pc:sldChg chg="addSp delSp modSp mod modAnim">
        <pc:chgData name="Manuela Mutak" userId="b7d48d77418f6547" providerId="LiveId" clId="{C1619D77-F5AA-4FB6-A8E8-9C47E59A0558}" dt="2021-01-17T20:42:24.786" v="526" actId="113"/>
        <pc:sldMkLst>
          <pc:docMk/>
          <pc:sldMk cId="2733176465" sldId="264"/>
        </pc:sldMkLst>
        <pc:spChg chg="add mod">
          <ac:chgData name="Manuela Mutak" userId="b7d48d77418f6547" providerId="LiveId" clId="{C1619D77-F5AA-4FB6-A8E8-9C47E59A0558}" dt="2021-01-17T20:42:24.786" v="526" actId="113"/>
          <ac:spMkLst>
            <pc:docMk/>
            <pc:sldMk cId="2733176465" sldId="264"/>
            <ac:spMk id="2" creationId="{47D9E68B-A7D3-474E-A644-E8D48B0E73CF}"/>
          </ac:spMkLst>
        </pc:spChg>
        <pc:picChg chg="add del mod">
          <ac:chgData name="Manuela Mutak" userId="b7d48d77418f6547" providerId="LiveId" clId="{C1619D77-F5AA-4FB6-A8E8-9C47E59A0558}" dt="2021-01-17T20:07:48.896" v="156" actId="21"/>
          <ac:picMkLst>
            <pc:docMk/>
            <pc:sldMk cId="2733176465" sldId="264"/>
            <ac:picMk id="4" creationId="{943444A8-1AEE-46C4-ABB6-FA3F02D4A6BD}"/>
          </ac:picMkLst>
        </pc:picChg>
        <pc:picChg chg="add mod">
          <ac:chgData name="Manuela Mutak" userId="b7d48d77418f6547" providerId="LiveId" clId="{C1619D77-F5AA-4FB6-A8E8-9C47E59A0558}" dt="2021-01-17T20:08:39.383" v="160" actId="14100"/>
          <ac:picMkLst>
            <pc:docMk/>
            <pc:sldMk cId="2733176465" sldId="264"/>
            <ac:picMk id="6" creationId="{9E8C92D0-3344-4EB8-AC5F-B27D77DE3213}"/>
          </ac:picMkLst>
        </pc:picChg>
      </pc:sldChg>
      <pc:sldChg chg="addSp modSp mod modAnim">
        <pc:chgData name="Manuela Mutak" userId="b7d48d77418f6547" providerId="LiveId" clId="{C1619D77-F5AA-4FB6-A8E8-9C47E59A0558}" dt="2021-01-17T20:42:37.020" v="528" actId="113"/>
        <pc:sldMkLst>
          <pc:docMk/>
          <pc:sldMk cId="226583475" sldId="265"/>
        </pc:sldMkLst>
        <pc:spChg chg="add mod">
          <ac:chgData name="Manuela Mutak" userId="b7d48d77418f6547" providerId="LiveId" clId="{C1619D77-F5AA-4FB6-A8E8-9C47E59A0558}" dt="2021-01-17T20:42:37.020" v="528" actId="113"/>
          <ac:spMkLst>
            <pc:docMk/>
            <pc:sldMk cId="226583475" sldId="265"/>
            <ac:spMk id="2" creationId="{A0F2161B-71DE-425F-9996-90C847362E06}"/>
          </ac:spMkLst>
        </pc:spChg>
        <pc:picChg chg="add mod">
          <ac:chgData name="Manuela Mutak" userId="b7d48d77418f6547" providerId="LiveId" clId="{C1619D77-F5AA-4FB6-A8E8-9C47E59A0558}" dt="2021-01-17T20:07:01.026" v="148" actId="1076"/>
          <ac:picMkLst>
            <pc:docMk/>
            <pc:sldMk cId="226583475" sldId="265"/>
            <ac:picMk id="4" creationId="{8F92F819-65A9-4A87-94D8-E733ADD8993F}"/>
          </ac:picMkLst>
        </pc:picChg>
        <pc:picChg chg="add mod">
          <ac:chgData name="Manuela Mutak" userId="b7d48d77418f6547" providerId="LiveId" clId="{C1619D77-F5AA-4FB6-A8E8-9C47E59A0558}" dt="2021-01-17T20:06:55.245" v="145" actId="14100"/>
          <ac:picMkLst>
            <pc:docMk/>
            <pc:sldMk cId="226583475" sldId="265"/>
            <ac:picMk id="6" creationId="{C86E5AC1-09E5-49DD-88AC-1192AF6EE489}"/>
          </ac:picMkLst>
        </pc:picChg>
      </pc:sldChg>
      <pc:sldChg chg="addSp modSp mod modAnim">
        <pc:chgData name="Manuela Mutak" userId="b7d48d77418f6547" providerId="LiveId" clId="{C1619D77-F5AA-4FB6-A8E8-9C47E59A0558}" dt="2021-01-17T20:42:46.818" v="529" actId="113"/>
        <pc:sldMkLst>
          <pc:docMk/>
          <pc:sldMk cId="728951020" sldId="266"/>
        </pc:sldMkLst>
        <pc:spChg chg="add mod">
          <ac:chgData name="Manuela Mutak" userId="b7d48d77418f6547" providerId="LiveId" clId="{C1619D77-F5AA-4FB6-A8E8-9C47E59A0558}" dt="2021-01-17T20:42:46.818" v="529" actId="113"/>
          <ac:spMkLst>
            <pc:docMk/>
            <pc:sldMk cId="728951020" sldId="266"/>
            <ac:spMk id="2" creationId="{6CAA2736-53DF-46F6-8238-15F0B72E9E7B}"/>
          </ac:spMkLst>
        </pc:spChg>
        <pc:picChg chg="add mod">
          <ac:chgData name="Manuela Mutak" userId="b7d48d77418f6547" providerId="LiveId" clId="{C1619D77-F5AA-4FB6-A8E8-9C47E59A0558}" dt="2021-01-17T20:05:59.418" v="141" actId="14100"/>
          <ac:picMkLst>
            <pc:docMk/>
            <pc:sldMk cId="728951020" sldId="266"/>
            <ac:picMk id="4" creationId="{90C8E3AD-F928-465C-88FE-2B2B7D77419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7953AC-BCF3-4503-B468-6E7BA73173A8}"/>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9BAD0F7-5EB3-407F-8D97-66FEA29BF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BA68923-8EC5-4DDB-8B56-DFD3384D5236}"/>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5" name="Rezervirano mjesto podnožja 4">
            <a:extLst>
              <a:ext uri="{FF2B5EF4-FFF2-40B4-BE49-F238E27FC236}">
                <a16:creationId xmlns:a16="http://schemas.microsoft.com/office/drawing/2014/main" id="{8AE35E12-7442-4BE1-B97E-F504725B5617}"/>
              </a:ext>
            </a:extLst>
          </p:cNvPr>
          <p:cNvSpPr>
            <a:spLocks noGrp="1"/>
          </p:cNvSpPr>
          <p:nvPr>
            <p:ph type="ftr" sz="quarter" idx="11"/>
          </p:nvPr>
        </p:nvSpPr>
        <p:spPr/>
        <p:txBody>
          <a:bodyPr/>
          <a:lstStyle/>
          <a:p>
            <a:endParaRPr lang="hr-HR" dirty="0"/>
          </a:p>
        </p:txBody>
      </p:sp>
      <p:sp>
        <p:nvSpPr>
          <p:cNvPr id="6" name="Rezervirano mjesto broja slajda 5">
            <a:extLst>
              <a:ext uri="{FF2B5EF4-FFF2-40B4-BE49-F238E27FC236}">
                <a16:creationId xmlns:a16="http://schemas.microsoft.com/office/drawing/2014/main" id="{CAED1CA4-F34E-4307-B23B-972A5B5615A5}"/>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166355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E7E503-3EAF-43A9-BD37-FA0DCCFD881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F2A7AB50-CA50-4535-AC3A-3729D29A0C6A}"/>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577E3CF-03C9-497D-A2D5-40163484E16C}"/>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5" name="Rezervirano mjesto podnožja 4">
            <a:extLst>
              <a:ext uri="{FF2B5EF4-FFF2-40B4-BE49-F238E27FC236}">
                <a16:creationId xmlns:a16="http://schemas.microsoft.com/office/drawing/2014/main" id="{6C789F54-7CCF-446E-9435-DFC2C79491FB}"/>
              </a:ext>
            </a:extLst>
          </p:cNvPr>
          <p:cNvSpPr>
            <a:spLocks noGrp="1"/>
          </p:cNvSpPr>
          <p:nvPr>
            <p:ph type="ftr" sz="quarter" idx="11"/>
          </p:nvPr>
        </p:nvSpPr>
        <p:spPr/>
        <p:txBody>
          <a:bodyPr/>
          <a:lstStyle/>
          <a:p>
            <a:endParaRPr lang="hr-HR" dirty="0"/>
          </a:p>
        </p:txBody>
      </p:sp>
      <p:sp>
        <p:nvSpPr>
          <p:cNvPr id="6" name="Rezervirano mjesto broja slajda 5">
            <a:extLst>
              <a:ext uri="{FF2B5EF4-FFF2-40B4-BE49-F238E27FC236}">
                <a16:creationId xmlns:a16="http://schemas.microsoft.com/office/drawing/2014/main" id="{B6C8D9A7-30D8-4BF9-A3F6-ADEDC7987F71}"/>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38783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E2E55BBE-00DB-4506-92C0-4EF0569ED96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83E1215-6F15-4A39-A19C-E869EBE669E6}"/>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E8B5F6D-06EA-49C6-9509-5264DF2C0D37}"/>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5" name="Rezervirano mjesto podnožja 4">
            <a:extLst>
              <a:ext uri="{FF2B5EF4-FFF2-40B4-BE49-F238E27FC236}">
                <a16:creationId xmlns:a16="http://schemas.microsoft.com/office/drawing/2014/main" id="{585CF4BA-A65F-4D19-A1D1-4AA033DACFE1}"/>
              </a:ext>
            </a:extLst>
          </p:cNvPr>
          <p:cNvSpPr>
            <a:spLocks noGrp="1"/>
          </p:cNvSpPr>
          <p:nvPr>
            <p:ph type="ftr" sz="quarter" idx="11"/>
          </p:nvPr>
        </p:nvSpPr>
        <p:spPr/>
        <p:txBody>
          <a:bodyPr/>
          <a:lstStyle/>
          <a:p>
            <a:endParaRPr lang="hr-HR" dirty="0"/>
          </a:p>
        </p:txBody>
      </p:sp>
      <p:sp>
        <p:nvSpPr>
          <p:cNvPr id="6" name="Rezervirano mjesto broja slajda 5">
            <a:extLst>
              <a:ext uri="{FF2B5EF4-FFF2-40B4-BE49-F238E27FC236}">
                <a16:creationId xmlns:a16="http://schemas.microsoft.com/office/drawing/2014/main" id="{C1DF7A4B-15B7-43F7-B96D-DEE4B696613D}"/>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98630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9AC12C-305E-420F-A4CA-ADCB6C56973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54ED13B4-8E4E-4BE2-84F5-6758008F3F3C}"/>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F77A9AE-B569-4EED-9AFC-2F9ED369FC5F}"/>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5" name="Rezervirano mjesto podnožja 4">
            <a:extLst>
              <a:ext uri="{FF2B5EF4-FFF2-40B4-BE49-F238E27FC236}">
                <a16:creationId xmlns:a16="http://schemas.microsoft.com/office/drawing/2014/main" id="{FA7B54A8-BDEA-4A34-8886-C1861BCFA7C8}"/>
              </a:ext>
            </a:extLst>
          </p:cNvPr>
          <p:cNvSpPr>
            <a:spLocks noGrp="1"/>
          </p:cNvSpPr>
          <p:nvPr>
            <p:ph type="ftr" sz="quarter" idx="11"/>
          </p:nvPr>
        </p:nvSpPr>
        <p:spPr/>
        <p:txBody>
          <a:bodyPr/>
          <a:lstStyle/>
          <a:p>
            <a:endParaRPr lang="hr-HR" dirty="0"/>
          </a:p>
        </p:txBody>
      </p:sp>
      <p:sp>
        <p:nvSpPr>
          <p:cNvPr id="6" name="Rezervirano mjesto broja slajda 5">
            <a:extLst>
              <a:ext uri="{FF2B5EF4-FFF2-40B4-BE49-F238E27FC236}">
                <a16:creationId xmlns:a16="http://schemas.microsoft.com/office/drawing/2014/main" id="{BF3C7655-656F-43DF-B5CC-4E5061C08AF8}"/>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342944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AFE9B6-A98D-4AA2-A759-BB3EC10F085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4B57820-A549-489E-BE33-C3152838F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1B8A1170-5C36-4A5A-A603-3FFCC446259A}"/>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5" name="Rezervirano mjesto podnožja 4">
            <a:extLst>
              <a:ext uri="{FF2B5EF4-FFF2-40B4-BE49-F238E27FC236}">
                <a16:creationId xmlns:a16="http://schemas.microsoft.com/office/drawing/2014/main" id="{4F61AA5A-B0A9-468D-B82F-1E074F34045C}"/>
              </a:ext>
            </a:extLst>
          </p:cNvPr>
          <p:cNvSpPr>
            <a:spLocks noGrp="1"/>
          </p:cNvSpPr>
          <p:nvPr>
            <p:ph type="ftr" sz="quarter" idx="11"/>
          </p:nvPr>
        </p:nvSpPr>
        <p:spPr/>
        <p:txBody>
          <a:bodyPr/>
          <a:lstStyle/>
          <a:p>
            <a:endParaRPr lang="hr-HR" dirty="0"/>
          </a:p>
        </p:txBody>
      </p:sp>
      <p:sp>
        <p:nvSpPr>
          <p:cNvPr id="6" name="Rezervirano mjesto broja slajda 5">
            <a:extLst>
              <a:ext uri="{FF2B5EF4-FFF2-40B4-BE49-F238E27FC236}">
                <a16:creationId xmlns:a16="http://schemas.microsoft.com/office/drawing/2014/main" id="{201355AC-9015-412A-BEEA-F75FFEFF60A7}"/>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2614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B51CC2-6BD5-46F1-B8D7-8B3E9DC73AE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58E7C76-FC21-4864-9C07-9D04F79E14CF}"/>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BEE1A786-C0FF-4073-BC65-D83019E4F53F}"/>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B6E51035-19DB-4282-BECC-5BC442B4FA0E}"/>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6" name="Rezervirano mjesto podnožja 5">
            <a:extLst>
              <a:ext uri="{FF2B5EF4-FFF2-40B4-BE49-F238E27FC236}">
                <a16:creationId xmlns:a16="http://schemas.microsoft.com/office/drawing/2014/main" id="{7F85DCA7-3811-44AD-96A0-01765D06BA67}"/>
              </a:ext>
            </a:extLst>
          </p:cNvPr>
          <p:cNvSpPr>
            <a:spLocks noGrp="1"/>
          </p:cNvSpPr>
          <p:nvPr>
            <p:ph type="ftr" sz="quarter" idx="11"/>
          </p:nvPr>
        </p:nvSpPr>
        <p:spPr/>
        <p:txBody>
          <a:bodyPr/>
          <a:lstStyle/>
          <a:p>
            <a:endParaRPr lang="hr-HR" dirty="0"/>
          </a:p>
        </p:txBody>
      </p:sp>
      <p:sp>
        <p:nvSpPr>
          <p:cNvPr id="7" name="Rezervirano mjesto broja slajda 6">
            <a:extLst>
              <a:ext uri="{FF2B5EF4-FFF2-40B4-BE49-F238E27FC236}">
                <a16:creationId xmlns:a16="http://schemas.microsoft.com/office/drawing/2014/main" id="{BC816651-90B4-438F-8E06-DCDEFE80D95A}"/>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326438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58B4E3-0CA3-4DB1-949D-6A477359A5B9}"/>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22362FD-82A7-4FC4-9B05-5B6C2D146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0D460E4-8D10-408B-B64F-5AF7BC8382D5}"/>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48704E58-654F-4F13-BFAC-2C9552DC5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6CA59D65-2C01-4B3A-84A3-B3B1DEDCBEE0}"/>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65499A87-1A0B-4F24-B135-1798CDE31D4D}"/>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8" name="Rezervirano mjesto podnožja 7">
            <a:extLst>
              <a:ext uri="{FF2B5EF4-FFF2-40B4-BE49-F238E27FC236}">
                <a16:creationId xmlns:a16="http://schemas.microsoft.com/office/drawing/2014/main" id="{8FB7624D-7224-47E6-B392-FD3206F1EA77}"/>
              </a:ext>
            </a:extLst>
          </p:cNvPr>
          <p:cNvSpPr>
            <a:spLocks noGrp="1"/>
          </p:cNvSpPr>
          <p:nvPr>
            <p:ph type="ftr" sz="quarter" idx="11"/>
          </p:nvPr>
        </p:nvSpPr>
        <p:spPr/>
        <p:txBody>
          <a:bodyPr/>
          <a:lstStyle/>
          <a:p>
            <a:endParaRPr lang="hr-HR" dirty="0"/>
          </a:p>
        </p:txBody>
      </p:sp>
      <p:sp>
        <p:nvSpPr>
          <p:cNvPr id="9" name="Rezervirano mjesto broja slajda 8">
            <a:extLst>
              <a:ext uri="{FF2B5EF4-FFF2-40B4-BE49-F238E27FC236}">
                <a16:creationId xmlns:a16="http://schemas.microsoft.com/office/drawing/2014/main" id="{9C27962B-C305-4F42-9136-1F01FE3BEFF0}"/>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23298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2CC8BC-3CD6-4C31-9A80-332114E027B7}"/>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9CEEAE52-E6A1-4469-802C-B64601C73C07}"/>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4" name="Rezervirano mjesto podnožja 3">
            <a:extLst>
              <a:ext uri="{FF2B5EF4-FFF2-40B4-BE49-F238E27FC236}">
                <a16:creationId xmlns:a16="http://schemas.microsoft.com/office/drawing/2014/main" id="{0B640A34-5124-4B11-A73C-1B566F5A53E7}"/>
              </a:ext>
            </a:extLst>
          </p:cNvPr>
          <p:cNvSpPr>
            <a:spLocks noGrp="1"/>
          </p:cNvSpPr>
          <p:nvPr>
            <p:ph type="ftr" sz="quarter" idx="11"/>
          </p:nvPr>
        </p:nvSpPr>
        <p:spPr/>
        <p:txBody>
          <a:bodyPr/>
          <a:lstStyle/>
          <a:p>
            <a:endParaRPr lang="hr-HR" dirty="0"/>
          </a:p>
        </p:txBody>
      </p:sp>
      <p:sp>
        <p:nvSpPr>
          <p:cNvPr id="5" name="Rezervirano mjesto broja slajda 4">
            <a:extLst>
              <a:ext uri="{FF2B5EF4-FFF2-40B4-BE49-F238E27FC236}">
                <a16:creationId xmlns:a16="http://schemas.microsoft.com/office/drawing/2014/main" id="{47A01259-1556-4F88-8489-CC3C72CCCFB6}"/>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295261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1D8B89DA-5525-4197-A263-E076FE15ED3B}"/>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3" name="Rezervirano mjesto podnožja 2">
            <a:extLst>
              <a:ext uri="{FF2B5EF4-FFF2-40B4-BE49-F238E27FC236}">
                <a16:creationId xmlns:a16="http://schemas.microsoft.com/office/drawing/2014/main" id="{0690A0E1-62F0-4F84-AC23-EBAA146B76B8}"/>
              </a:ext>
            </a:extLst>
          </p:cNvPr>
          <p:cNvSpPr>
            <a:spLocks noGrp="1"/>
          </p:cNvSpPr>
          <p:nvPr>
            <p:ph type="ftr" sz="quarter" idx="11"/>
          </p:nvPr>
        </p:nvSpPr>
        <p:spPr/>
        <p:txBody>
          <a:bodyPr/>
          <a:lstStyle/>
          <a:p>
            <a:endParaRPr lang="hr-HR" dirty="0"/>
          </a:p>
        </p:txBody>
      </p:sp>
      <p:sp>
        <p:nvSpPr>
          <p:cNvPr id="4" name="Rezervirano mjesto broja slajda 3">
            <a:extLst>
              <a:ext uri="{FF2B5EF4-FFF2-40B4-BE49-F238E27FC236}">
                <a16:creationId xmlns:a16="http://schemas.microsoft.com/office/drawing/2014/main" id="{A7BAAED5-9497-413F-B22B-9CB5B0AAEF1C}"/>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50259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A483CF-4DF1-4BB1-B0C8-2A0EA88E862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EFBAAB2-DE55-4B8C-80F1-BEBCAE60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32D9BE18-69E2-40E6-BBFD-CCB33EA60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C15D827-15CD-486D-BF3D-6697D4FA222E}"/>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6" name="Rezervirano mjesto podnožja 5">
            <a:extLst>
              <a:ext uri="{FF2B5EF4-FFF2-40B4-BE49-F238E27FC236}">
                <a16:creationId xmlns:a16="http://schemas.microsoft.com/office/drawing/2014/main" id="{C7F7A8FD-73D7-48A2-A397-DC3634FBBF23}"/>
              </a:ext>
            </a:extLst>
          </p:cNvPr>
          <p:cNvSpPr>
            <a:spLocks noGrp="1"/>
          </p:cNvSpPr>
          <p:nvPr>
            <p:ph type="ftr" sz="quarter" idx="11"/>
          </p:nvPr>
        </p:nvSpPr>
        <p:spPr/>
        <p:txBody>
          <a:bodyPr/>
          <a:lstStyle/>
          <a:p>
            <a:endParaRPr lang="hr-HR" dirty="0"/>
          </a:p>
        </p:txBody>
      </p:sp>
      <p:sp>
        <p:nvSpPr>
          <p:cNvPr id="7" name="Rezervirano mjesto broja slajda 6">
            <a:extLst>
              <a:ext uri="{FF2B5EF4-FFF2-40B4-BE49-F238E27FC236}">
                <a16:creationId xmlns:a16="http://schemas.microsoft.com/office/drawing/2014/main" id="{EAA3D910-B304-4A21-B12F-C1F93FD1CD4C}"/>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67081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391B2E-CBBD-4D92-BD23-5E6B9B91EB6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89B4136-2136-4622-A7C3-C301DB6FB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Rezervirano mjesto teksta 3">
            <a:extLst>
              <a:ext uri="{FF2B5EF4-FFF2-40B4-BE49-F238E27FC236}">
                <a16:creationId xmlns:a16="http://schemas.microsoft.com/office/drawing/2014/main" id="{4851F895-1EEE-4243-892A-27CBE4B61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DE7E1F92-4DA4-4970-9BC4-EB0EFCE8A8F7}"/>
              </a:ext>
            </a:extLst>
          </p:cNvPr>
          <p:cNvSpPr>
            <a:spLocks noGrp="1"/>
          </p:cNvSpPr>
          <p:nvPr>
            <p:ph type="dt" sz="half" idx="10"/>
          </p:nvPr>
        </p:nvSpPr>
        <p:spPr/>
        <p:txBody>
          <a:bodyPr/>
          <a:lstStyle/>
          <a:p>
            <a:fld id="{196349CD-9E3A-4E66-8CDB-C3FF004062C1}" type="datetimeFigureOut">
              <a:rPr lang="hr-HR" smtClean="0"/>
              <a:pPr/>
              <a:t>22.10.2024.</a:t>
            </a:fld>
            <a:endParaRPr lang="hr-HR" dirty="0"/>
          </a:p>
        </p:txBody>
      </p:sp>
      <p:sp>
        <p:nvSpPr>
          <p:cNvPr id="6" name="Rezervirano mjesto podnožja 5">
            <a:extLst>
              <a:ext uri="{FF2B5EF4-FFF2-40B4-BE49-F238E27FC236}">
                <a16:creationId xmlns:a16="http://schemas.microsoft.com/office/drawing/2014/main" id="{3864DA79-C324-4562-8DF7-A0DA1FCF5790}"/>
              </a:ext>
            </a:extLst>
          </p:cNvPr>
          <p:cNvSpPr>
            <a:spLocks noGrp="1"/>
          </p:cNvSpPr>
          <p:nvPr>
            <p:ph type="ftr" sz="quarter" idx="11"/>
          </p:nvPr>
        </p:nvSpPr>
        <p:spPr/>
        <p:txBody>
          <a:bodyPr/>
          <a:lstStyle/>
          <a:p>
            <a:endParaRPr lang="hr-HR" dirty="0"/>
          </a:p>
        </p:txBody>
      </p:sp>
      <p:sp>
        <p:nvSpPr>
          <p:cNvPr id="7" name="Rezervirano mjesto broja slajda 6">
            <a:extLst>
              <a:ext uri="{FF2B5EF4-FFF2-40B4-BE49-F238E27FC236}">
                <a16:creationId xmlns:a16="http://schemas.microsoft.com/office/drawing/2014/main" id="{3924B6C2-1F5F-45EE-B278-162F86CD2A4D}"/>
              </a:ext>
            </a:extLst>
          </p:cNvPr>
          <p:cNvSpPr>
            <a:spLocks noGrp="1"/>
          </p:cNvSpPr>
          <p:nvPr>
            <p:ph type="sldNum" sz="quarter" idx="12"/>
          </p:nvPr>
        </p:nvSpPr>
        <p:spPr/>
        <p:txBody>
          <a:body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60030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419962C2-39E8-420B-90D1-E57FF0CA9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1451C05-12FC-4540-A0D0-05A805869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0797AD5-D684-4CD0-BAF9-F9C36539F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349CD-9E3A-4E66-8CDB-C3FF004062C1}" type="datetimeFigureOut">
              <a:rPr lang="hr-HR" smtClean="0"/>
              <a:pPr/>
              <a:t>22.10.2024.</a:t>
            </a:fld>
            <a:endParaRPr lang="hr-HR" dirty="0"/>
          </a:p>
        </p:txBody>
      </p:sp>
      <p:sp>
        <p:nvSpPr>
          <p:cNvPr id="5" name="Rezervirano mjesto podnožja 4">
            <a:extLst>
              <a:ext uri="{FF2B5EF4-FFF2-40B4-BE49-F238E27FC236}">
                <a16:creationId xmlns:a16="http://schemas.microsoft.com/office/drawing/2014/main" id="{D443FDD2-0BF8-4E22-B5F6-258FB37DF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Rezervirano mjesto broja slajda 5">
            <a:extLst>
              <a:ext uri="{FF2B5EF4-FFF2-40B4-BE49-F238E27FC236}">
                <a16:creationId xmlns:a16="http://schemas.microsoft.com/office/drawing/2014/main" id="{E38FB995-C615-45E7-A640-9A75525F7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168C9-6BF1-4B2F-BF8D-ED115D953F7B}" type="slidenum">
              <a:rPr lang="hr-HR" smtClean="0"/>
              <a:pPr/>
              <a:t>‹#›</a:t>
            </a:fld>
            <a:endParaRPr lang="hr-HR" dirty="0"/>
          </a:p>
        </p:txBody>
      </p:sp>
    </p:spTree>
    <p:extLst>
      <p:ext uri="{BB962C8B-B14F-4D97-AF65-F5344CB8AC3E}">
        <p14:creationId xmlns:p14="http://schemas.microsoft.com/office/powerpoint/2010/main" val="317589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journal.hr/lifestyle/kultura/knjige/zene-ispred-svog-vremena-marija-juric-zagorka/" TargetMode="External"/><Relationship Id="rId3" Type="http://schemas.openxmlformats.org/officeDocument/2006/relationships/hyperlink" Target="https://hr.wikipedia.org/wiki/Marija_Juri%C4%87_Zagorka" TargetMode="External"/><Relationship Id="rId7" Type="http://schemas.openxmlformats.org/officeDocument/2006/relationships/hyperlink" Target="https://phralipen.hr/2019/08/21/marija-juric-zagorka-zena-ispred-svog-vremena/" TargetMode="External"/><Relationship Id="rId2" Type="http://schemas.openxmlformats.org/officeDocument/2006/relationships/hyperlink" Target="https://ravnopravnost.gov.hr/arhiva/marija-juric-zagorka/biografija-marija-juric-zagorka/1539" TargetMode="External"/><Relationship Id="rId1" Type="http://schemas.openxmlformats.org/officeDocument/2006/relationships/slideLayout" Target="../slideLayouts/slideLayout7.xml"/><Relationship Id="rId6" Type="http://schemas.openxmlformats.org/officeDocument/2006/relationships/hyperlink" Target="https://zadovoljna.dnevnik.hr/clanak/prica-o-mariji-juric-zagorki---467521.html" TargetMode="External"/><Relationship Id="rId5" Type="http://schemas.openxmlformats.org/officeDocument/2006/relationships/hyperlink" Target="https://www.enciklopedija.hr/natuknica.aspx?id=29566" TargetMode="External"/><Relationship Id="rId10" Type="http://schemas.openxmlformats.org/officeDocument/2006/relationships/image" Target="../media/image11.png"/><Relationship Id="rId4" Type="http://schemas.openxmlformats.org/officeDocument/2006/relationships/hyperlink" Target="http://zagorka.net/biografija/" TargetMode="External"/><Relationship Id="rId9" Type="http://schemas.openxmlformats.org/officeDocument/2006/relationships/hyperlink" Target="https://zadovoljna.dnevnik.hr/clanak/carobna-hrvatica-76-godine-star-zagorkin-casopis-u-koji-morate-zaviriti---409474.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lika 5">
            <a:extLst>
              <a:ext uri="{FF2B5EF4-FFF2-40B4-BE49-F238E27FC236}">
                <a16:creationId xmlns:a16="http://schemas.microsoft.com/office/drawing/2014/main" id="{64520E21-DF6B-4FE2-BDBA-F09AB1657DE9}"/>
              </a:ext>
            </a:extLst>
          </p:cNvPr>
          <p:cNvPicPr>
            <a:picLocks noChangeAspect="1"/>
          </p:cNvPicPr>
          <p:nvPr/>
        </p:nvPicPr>
        <p:blipFill rotWithShape="1">
          <a:blip r:embed="rId2"/>
          <a:srcRect l="9762" r="29049" b="9091"/>
          <a:stretch/>
        </p:blipFill>
        <p:spPr>
          <a:xfrm>
            <a:off x="3523488" y="10"/>
            <a:ext cx="8668512" cy="6857990"/>
          </a:xfrm>
          <a:prstGeom prst="rect">
            <a:avLst/>
          </a:prstGeom>
        </p:spPr>
      </p:pic>
      <p:sp>
        <p:nvSpPr>
          <p:cNvPr id="30" name="Rectangle 17">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0BE49321-BF83-4BF8-98AB-06EF27561F8E}"/>
              </a:ext>
            </a:extLst>
          </p:cNvPr>
          <p:cNvSpPr>
            <a:spLocks noGrp="1"/>
          </p:cNvSpPr>
          <p:nvPr>
            <p:ph type="ctrTitle"/>
          </p:nvPr>
        </p:nvSpPr>
        <p:spPr>
          <a:xfrm>
            <a:off x="477981" y="1122363"/>
            <a:ext cx="4023360" cy="3204134"/>
          </a:xfrm>
        </p:spPr>
        <p:txBody>
          <a:bodyPr anchor="b">
            <a:normAutofit/>
          </a:bodyPr>
          <a:lstStyle/>
          <a:p>
            <a:pPr algn="l"/>
            <a:r>
              <a:rPr lang="hr-HR" sz="4800" dirty="0">
                <a:latin typeface="Algerian" panose="04020705040A02060702" pitchFamily="82" charset="0"/>
              </a:rPr>
              <a:t>INTERVJU MARIJA JURIĆ ZAGORKA</a:t>
            </a:r>
          </a:p>
        </p:txBody>
      </p:sp>
      <p:sp>
        <p:nvSpPr>
          <p:cNvPr id="3" name="Podnaslov 2">
            <a:extLst>
              <a:ext uri="{FF2B5EF4-FFF2-40B4-BE49-F238E27FC236}">
                <a16:creationId xmlns:a16="http://schemas.microsoft.com/office/drawing/2014/main" id="{27F5F9B5-95B8-499C-88A7-548002FCA19C}"/>
              </a:ext>
            </a:extLst>
          </p:cNvPr>
          <p:cNvSpPr>
            <a:spLocks noGrp="1"/>
          </p:cNvSpPr>
          <p:nvPr>
            <p:ph type="subTitle" idx="1"/>
          </p:nvPr>
        </p:nvSpPr>
        <p:spPr>
          <a:xfrm>
            <a:off x="477980" y="4872922"/>
            <a:ext cx="4023359" cy="1208141"/>
          </a:xfrm>
        </p:spPr>
        <p:txBody>
          <a:bodyPr>
            <a:normAutofit/>
          </a:bodyPr>
          <a:lstStyle/>
          <a:p>
            <a:pPr algn="l"/>
            <a:r>
              <a:rPr lang="hr-HR" sz="2000" dirty="0"/>
              <a:t>IZRADILA : MANUELA MUTAK, 1.G</a:t>
            </a:r>
          </a:p>
        </p:txBody>
      </p:sp>
      <p:sp>
        <p:nvSpPr>
          <p:cNvPr id="20" name="Rectangle 19">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2678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sp>
        <p:nvSpPr>
          <p:cNvPr id="2" name="TekstniOkvir 1">
            <a:extLst>
              <a:ext uri="{FF2B5EF4-FFF2-40B4-BE49-F238E27FC236}">
                <a16:creationId xmlns:a16="http://schemas.microsoft.com/office/drawing/2014/main" id="{6CAA2736-53DF-46F6-8238-15F0B72E9E7B}"/>
              </a:ext>
            </a:extLst>
          </p:cNvPr>
          <p:cNvSpPr txBox="1"/>
          <p:nvPr/>
        </p:nvSpPr>
        <p:spPr>
          <a:xfrm>
            <a:off x="333663" y="820936"/>
            <a:ext cx="6290749" cy="5539978"/>
          </a:xfrm>
          <a:prstGeom prst="rect">
            <a:avLst/>
          </a:prstGeom>
          <a:noFill/>
        </p:spPr>
        <p:txBody>
          <a:bodyPr wrap="square" rtlCol="0">
            <a:spAutoFit/>
          </a:bodyPr>
          <a:lstStyle/>
          <a:p>
            <a:r>
              <a:rPr lang="hr-HR" sz="2400" b="1" dirty="0">
                <a:solidFill>
                  <a:schemeClr val="bg1"/>
                </a:solidFill>
                <a:latin typeface="Arabic Typesetting" panose="03020402040406030203" pitchFamily="66" charset="-78"/>
                <a:cs typeface="Arabic Typesetting" panose="03020402040406030203" pitchFamily="66" charset="-78"/>
                <a:hlinkClick r:id="rId2">
                  <a:extLst>
                    <a:ext uri="{A12FA001-AC4F-418D-AE19-62706E023703}">
                      <ahyp:hlinkClr xmlns="" xmlns:ahyp="http://schemas.microsoft.com/office/drawing/2018/hyperlinkcolor" val="tx"/>
                    </a:ext>
                  </a:extLst>
                </a:hlinkClick>
              </a:rPr>
              <a:t>LITERATURA:</a:t>
            </a:r>
          </a:p>
          <a:p>
            <a:r>
              <a:rPr lang="hr-HR" sz="2400" dirty="0">
                <a:solidFill>
                  <a:schemeClr val="bg1"/>
                </a:solidFill>
                <a:latin typeface="Arabic Typesetting" panose="03020402040406030203" pitchFamily="66" charset="-78"/>
                <a:cs typeface="Arabic Typesetting" panose="03020402040406030203" pitchFamily="66" charset="-78"/>
                <a:hlinkClick r:id="rId2">
                  <a:extLst>
                    <a:ext uri="{A12FA001-AC4F-418D-AE19-62706E023703}">
                      <ahyp:hlinkClr xmlns="" xmlns:ahyp="http://schemas.microsoft.com/office/drawing/2018/hyperlinkcolor" val="tx"/>
                    </a:ext>
                  </a:extLst>
                </a:hlinkClick>
              </a:rPr>
              <a:t>https://ravnopravnost.gov.hr/arhiva/marija-juric-zagorka/biografija-marija-juric-zagorka/1539</a:t>
            </a:r>
            <a:r>
              <a:rPr lang="hr-HR" sz="2400" dirty="0">
                <a:solidFill>
                  <a:schemeClr val="bg1"/>
                </a:solidFill>
                <a:latin typeface="Arabic Typesetting" panose="03020402040406030203" pitchFamily="66" charset="-78"/>
                <a:cs typeface="Arabic Typesetting" panose="03020402040406030203" pitchFamily="66" charset="-78"/>
              </a:rPr>
              <a:t> </a:t>
            </a:r>
          </a:p>
          <a:p>
            <a:r>
              <a:rPr lang="hr-HR" sz="2400" dirty="0">
                <a:solidFill>
                  <a:schemeClr val="bg1"/>
                </a:solidFill>
                <a:latin typeface="Arabic Typesetting" panose="03020402040406030203" pitchFamily="66" charset="-78"/>
                <a:cs typeface="Arabic Typesetting" panose="03020402040406030203" pitchFamily="66" charset="-78"/>
                <a:hlinkClick r:id="rId3">
                  <a:extLst>
                    <a:ext uri="{A12FA001-AC4F-418D-AE19-62706E023703}">
                      <ahyp:hlinkClr xmlns="" xmlns:ahyp="http://schemas.microsoft.com/office/drawing/2018/hyperlinkcolor" val="tx"/>
                    </a:ext>
                  </a:extLst>
                </a:hlinkClick>
              </a:rPr>
              <a:t>https://hr.wikipedia.org/wiki/Marija_Juri%C4%87_Zagorka</a:t>
            </a:r>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dirty="0">
                <a:solidFill>
                  <a:schemeClr val="bg1"/>
                </a:solidFill>
                <a:latin typeface="Arabic Typesetting" panose="03020402040406030203" pitchFamily="66" charset="-78"/>
                <a:cs typeface="Arabic Typesetting" panose="03020402040406030203" pitchFamily="66" charset="-78"/>
                <a:hlinkClick r:id="rId4">
                  <a:extLst>
                    <a:ext uri="{A12FA001-AC4F-418D-AE19-62706E023703}">
                      <ahyp:hlinkClr xmlns="" xmlns:ahyp="http://schemas.microsoft.com/office/drawing/2018/hyperlinkcolor" val="tx"/>
                    </a:ext>
                  </a:extLst>
                </a:hlinkClick>
              </a:rPr>
              <a:t>http://zagorka.net/biografija/</a:t>
            </a:r>
            <a:r>
              <a:rPr lang="hr-HR" sz="2400" dirty="0">
                <a:solidFill>
                  <a:schemeClr val="bg1"/>
                </a:solidFill>
                <a:latin typeface="Arabic Typesetting" panose="03020402040406030203" pitchFamily="66" charset="-78"/>
                <a:cs typeface="Arabic Typesetting" panose="03020402040406030203" pitchFamily="66" charset="-78"/>
              </a:rPr>
              <a:t> </a:t>
            </a:r>
          </a:p>
          <a:p>
            <a:r>
              <a:rPr lang="hr-HR" sz="2400" dirty="0">
                <a:solidFill>
                  <a:schemeClr val="bg1"/>
                </a:solidFill>
                <a:latin typeface="Arabic Typesetting" panose="03020402040406030203" pitchFamily="66" charset="-78"/>
                <a:cs typeface="Arabic Typesetting" panose="03020402040406030203" pitchFamily="66" charset="-78"/>
                <a:hlinkClick r:id="rId5">
                  <a:extLst>
                    <a:ext uri="{A12FA001-AC4F-418D-AE19-62706E023703}">
                      <ahyp:hlinkClr xmlns="" xmlns:ahyp="http://schemas.microsoft.com/office/drawing/2018/hyperlinkcolor" val="tx"/>
                    </a:ext>
                  </a:extLst>
                </a:hlinkClick>
              </a:rPr>
              <a:t>https://www.enciklopedija.hr/natuknica.aspx?id=29566</a:t>
            </a:r>
            <a:r>
              <a:rPr lang="hr-HR" sz="2400" dirty="0">
                <a:solidFill>
                  <a:schemeClr val="bg1"/>
                </a:solidFill>
                <a:latin typeface="Arabic Typesetting" panose="03020402040406030203" pitchFamily="66" charset="-78"/>
                <a:cs typeface="Arabic Typesetting" panose="03020402040406030203" pitchFamily="66" charset="-78"/>
              </a:rPr>
              <a:t> </a:t>
            </a:r>
          </a:p>
          <a:p>
            <a:r>
              <a:rPr lang="hr-HR" sz="2400" dirty="0">
                <a:solidFill>
                  <a:schemeClr val="bg1"/>
                </a:solidFill>
                <a:latin typeface="Arabic Typesetting" panose="03020402040406030203" pitchFamily="66" charset="-78"/>
                <a:cs typeface="Arabic Typesetting" panose="03020402040406030203" pitchFamily="66" charset="-78"/>
                <a:hlinkClick r:id="rId6">
                  <a:extLst>
                    <a:ext uri="{A12FA001-AC4F-418D-AE19-62706E023703}">
                      <ahyp:hlinkClr xmlns="" xmlns:ahyp="http://schemas.microsoft.com/office/drawing/2018/hyperlinkcolor" val="tx"/>
                    </a:ext>
                  </a:extLst>
                </a:hlinkClick>
              </a:rPr>
              <a:t>https://zadovoljna.dnevnik.hr/clanak/prica-o-mariji-juric-zagorki---467521.html</a:t>
            </a:r>
            <a:r>
              <a:rPr lang="hr-HR" sz="2400" dirty="0">
                <a:solidFill>
                  <a:schemeClr val="bg1"/>
                </a:solidFill>
                <a:latin typeface="Arabic Typesetting" panose="03020402040406030203" pitchFamily="66" charset="-78"/>
                <a:cs typeface="Arabic Typesetting" panose="03020402040406030203" pitchFamily="66" charset="-78"/>
              </a:rPr>
              <a:t> </a:t>
            </a:r>
          </a:p>
          <a:p>
            <a:r>
              <a:rPr lang="hr-HR" sz="2400" dirty="0">
                <a:solidFill>
                  <a:schemeClr val="bg1"/>
                </a:solidFill>
                <a:latin typeface="Arabic Typesetting" panose="03020402040406030203" pitchFamily="66" charset="-78"/>
                <a:cs typeface="Arabic Typesetting" panose="03020402040406030203" pitchFamily="66" charset="-78"/>
                <a:hlinkClick r:id="rId7">
                  <a:extLst>
                    <a:ext uri="{A12FA001-AC4F-418D-AE19-62706E023703}">
                      <ahyp:hlinkClr xmlns="" xmlns:ahyp="http://schemas.microsoft.com/office/drawing/2018/hyperlinkcolor" val="tx"/>
                    </a:ext>
                  </a:extLst>
                </a:hlinkClick>
              </a:rPr>
              <a:t>https://phralipen.hr/2019/08/21/marija-juric-zagorka-zena-ispred-svog-vremena/</a:t>
            </a:r>
            <a:r>
              <a:rPr lang="hr-HR" sz="2400" dirty="0">
                <a:solidFill>
                  <a:schemeClr val="bg1"/>
                </a:solidFill>
                <a:latin typeface="Arabic Typesetting" panose="03020402040406030203" pitchFamily="66" charset="-78"/>
                <a:cs typeface="Arabic Typesetting" panose="03020402040406030203" pitchFamily="66" charset="-78"/>
              </a:rPr>
              <a:t> </a:t>
            </a:r>
          </a:p>
          <a:p>
            <a:r>
              <a:rPr lang="hr-HR" sz="2400" dirty="0">
                <a:solidFill>
                  <a:schemeClr val="bg1"/>
                </a:solidFill>
                <a:latin typeface="Arabic Typesetting" panose="03020402040406030203" pitchFamily="66" charset="-78"/>
                <a:cs typeface="Arabic Typesetting" panose="03020402040406030203" pitchFamily="66" charset="-78"/>
                <a:hlinkClick r:id="rId8">
                  <a:extLst>
                    <a:ext uri="{A12FA001-AC4F-418D-AE19-62706E023703}">
                      <ahyp:hlinkClr xmlns="" xmlns:ahyp="http://schemas.microsoft.com/office/drawing/2018/hyperlinkcolor" val="tx"/>
                    </a:ext>
                  </a:extLst>
                </a:hlinkClick>
              </a:rPr>
              <a:t>https://www.journal.hr/lifestyle/kultura/knjige/zene-ispred-svog-vremena-marija-juric-zagorka/</a:t>
            </a:r>
            <a:r>
              <a:rPr lang="hr-HR" sz="2400" dirty="0">
                <a:solidFill>
                  <a:schemeClr val="bg1"/>
                </a:solidFill>
                <a:latin typeface="Arabic Typesetting" panose="03020402040406030203" pitchFamily="66" charset="-78"/>
                <a:cs typeface="Arabic Typesetting" panose="03020402040406030203" pitchFamily="66" charset="-78"/>
              </a:rPr>
              <a:t> </a:t>
            </a:r>
          </a:p>
          <a:p>
            <a:r>
              <a:rPr lang="hr-HR" sz="2400" dirty="0">
                <a:solidFill>
                  <a:schemeClr val="bg1"/>
                </a:solidFill>
                <a:latin typeface="Arabic Typesetting" panose="03020402040406030203" pitchFamily="66" charset="-78"/>
                <a:cs typeface="Arabic Typesetting" panose="03020402040406030203" pitchFamily="66" charset="-78"/>
                <a:hlinkClick r:id="rId9">
                  <a:extLst>
                    <a:ext uri="{A12FA001-AC4F-418D-AE19-62706E023703}">
                      <ahyp:hlinkClr xmlns="" xmlns:ahyp="http://schemas.microsoft.com/office/drawing/2018/hyperlinkcolor" val="tx"/>
                    </a:ext>
                  </a:extLst>
                </a:hlinkClick>
              </a:rPr>
              <a:t>https://zadovoljna.dnevnik.hr/clanak/carobna-hrvatica-76-godine-star-zagorkin-casopis-u-koji-morate-zaviriti---409474.html</a:t>
            </a:r>
            <a:r>
              <a:rPr lang="hr-HR" sz="2400" dirty="0">
                <a:solidFill>
                  <a:schemeClr val="bg1"/>
                </a:solidFill>
                <a:latin typeface="Arabic Typesetting" panose="03020402040406030203" pitchFamily="66" charset="-78"/>
                <a:cs typeface="Arabic Typesetting" panose="03020402040406030203" pitchFamily="66" charset="-78"/>
              </a:rPr>
              <a:t> </a:t>
            </a:r>
          </a:p>
          <a:p>
            <a:endParaRPr lang="hr-HR" dirty="0">
              <a:solidFill>
                <a:schemeClr val="bg1"/>
              </a:solidFill>
            </a:endParaRPr>
          </a:p>
        </p:txBody>
      </p:sp>
      <p:pic>
        <p:nvPicPr>
          <p:cNvPr id="4" name="Slika 3">
            <a:extLst>
              <a:ext uri="{FF2B5EF4-FFF2-40B4-BE49-F238E27FC236}">
                <a16:creationId xmlns:a16="http://schemas.microsoft.com/office/drawing/2014/main" id="{90C8E3AD-F928-465C-88FE-2B2B7D774192}"/>
              </a:ext>
            </a:extLst>
          </p:cNvPr>
          <p:cNvPicPr>
            <a:picLocks noChangeAspect="1"/>
          </p:cNvPicPr>
          <p:nvPr/>
        </p:nvPicPr>
        <p:blipFill>
          <a:blip r:embed="rId10"/>
          <a:stretch>
            <a:fillRect/>
          </a:stretch>
        </p:blipFill>
        <p:spPr>
          <a:xfrm>
            <a:off x="7549780" y="0"/>
            <a:ext cx="4642220" cy="6894386"/>
          </a:xfrm>
          <a:prstGeom prst="rect">
            <a:avLst/>
          </a:prstGeom>
        </p:spPr>
      </p:pic>
    </p:spTree>
    <p:extLst>
      <p:ext uri="{BB962C8B-B14F-4D97-AF65-F5344CB8AC3E}">
        <p14:creationId xmlns:p14="http://schemas.microsoft.com/office/powerpoint/2010/main" val="72895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pic>
        <p:nvPicPr>
          <p:cNvPr id="2" name="Slika 1">
            <a:extLst>
              <a:ext uri="{FF2B5EF4-FFF2-40B4-BE49-F238E27FC236}">
                <a16:creationId xmlns:a16="http://schemas.microsoft.com/office/drawing/2014/main" id="{BB4CCB4E-95B6-4504-B23F-0C707949A909}"/>
              </a:ext>
            </a:extLst>
          </p:cNvPr>
          <p:cNvPicPr>
            <a:picLocks noChangeAspect="1"/>
          </p:cNvPicPr>
          <p:nvPr/>
        </p:nvPicPr>
        <p:blipFill rotWithShape="1">
          <a:blip r:embed="rId2"/>
          <a:srcRect r="1" b="16533"/>
          <a:stretch/>
        </p:blipFill>
        <p:spPr>
          <a:xfrm>
            <a:off x="7549780" y="10"/>
            <a:ext cx="4642220" cy="6857990"/>
          </a:xfrm>
          <a:prstGeom prst="rect">
            <a:avLst/>
          </a:prstGeom>
        </p:spPr>
      </p:pic>
      <p:sp>
        <p:nvSpPr>
          <p:cNvPr id="4" name="TekstniOkvir 3">
            <a:extLst>
              <a:ext uri="{FF2B5EF4-FFF2-40B4-BE49-F238E27FC236}">
                <a16:creationId xmlns:a16="http://schemas.microsoft.com/office/drawing/2014/main" id="{6EAA1343-DF59-4AEB-B1AC-8ADC37F5F9E7}"/>
              </a:ext>
            </a:extLst>
          </p:cNvPr>
          <p:cNvSpPr txBox="1"/>
          <p:nvPr/>
        </p:nvSpPr>
        <p:spPr>
          <a:xfrm>
            <a:off x="133165" y="595133"/>
            <a:ext cx="7324078" cy="1384995"/>
          </a:xfrm>
          <a:prstGeom prst="rect">
            <a:avLst/>
          </a:prstGeom>
          <a:noFill/>
        </p:spPr>
        <p:txBody>
          <a:bodyPr wrap="square" rtlCol="0">
            <a:spAutoFit/>
          </a:bodyPr>
          <a:lstStyle/>
          <a:p>
            <a:r>
              <a:rPr lang="hr-HR" sz="2800" dirty="0">
                <a:solidFill>
                  <a:schemeClr val="bg1"/>
                </a:solidFill>
                <a:latin typeface="Arabic Typesetting" panose="03020402040406030203" pitchFamily="66" charset="-78"/>
                <a:cs typeface="Arabic Typesetting" panose="03020402040406030203" pitchFamily="66" charset="-78"/>
              </a:rPr>
              <a:t>Danas imamo priliku razgovarati s jednom jako bitnom ženom koja se borila za ljudska prava i pokrenula je žensko novinarstvo u Hrvatskoj. To je, naravno, naša draga Marija Jurić Zagorka.</a:t>
            </a: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3416320"/>
          </a:xfrm>
          <a:prstGeom prst="rect">
            <a:avLst/>
          </a:prstGeom>
          <a:noFill/>
        </p:spPr>
        <p:txBody>
          <a:bodyPr wrap="square" rtlCol="0">
            <a:spAutoFit/>
          </a:bodyPr>
          <a:lstStyle/>
          <a:p>
            <a:pPr marL="342900" indent="-342900">
              <a:buFont typeface="+mj-lt"/>
              <a:buAutoNum type="arabicPeriod"/>
            </a:pPr>
            <a:r>
              <a:rPr lang="hr-HR" sz="2400" b="1" dirty="0">
                <a:solidFill>
                  <a:schemeClr val="bg1"/>
                </a:solidFill>
                <a:latin typeface="Arabic Typesetting" panose="03020402040406030203" pitchFamily="66" charset="-78"/>
                <a:cs typeface="Arabic Typesetting" panose="03020402040406030203" pitchFamily="66" charset="-78"/>
              </a:rPr>
              <a:t>Kako Vam je bilo djetinjstvo?</a:t>
            </a:r>
          </a:p>
          <a:p>
            <a:r>
              <a:rPr lang="hr-HR" sz="2400" dirty="0">
                <a:solidFill>
                  <a:schemeClr val="bg1"/>
                </a:solidFill>
                <a:latin typeface="Arabic Typesetting" panose="03020402040406030203" pitchFamily="66" charset="-78"/>
                <a:cs typeface="Arabic Typesetting" panose="03020402040406030203" pitchFamily="66" charset="-78"/>
              </a:rPr>
              <a:t>Moje djetinjstvo nije bilo najbolje. Često sam imala sukobe sa svojom majkom, koja me je često vezala za stol i tukla.</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2.  Gdje ste živjeli nakon svog rođenja?</a:t>
            </a:r>
          </a:p>
          <a:p>
            <a:r>
              <a:rPr lang="hr-HR" sz="2400" dirty="0">
                <a:solidFill>
                  <a:schemeClr val="bg1"/>
                </a:solidFill>
                <a:latin typeface="Arabic Typesetting" panose="03020402040406030203" pitchFamily="66" charset="-78"/>
                <a:cs typeface="Arabic Typesetting" panose="03020402040406030203" pitchFamily="66" charset="-78"/>
              </a:rPr>
              <a:t>Nakon mojeg rođenja preselili smo se na obiteljsko imanje </a:t>
            </a:r>
            <a:r>
              <a:rPr lang="hr-HR" sz="2400" dirty="0" err="1">
                <a:solidFill>
                  <a:schemeClr val="bg1"/>
                </a:solidFill>
                <a:latin typeface="Arabic Typesetting" panose="03020402040406030203" pitchFamily="66" charset="-78"/>
                <a:cs typeface="Arabic Typesetting" panose="03020402040406030203" pitchFamily="66" charset="-78"/>
              </a:rPr>
              <a:t>Golubovec</a:t>
            </a:r>
            <a:r>
              <a:rPr lang="hr-HR" sz="2400" dirty="0">
                <a:solidFill>
                  <a:schemeClr val="bg1"/>
                </a:solidFill>
                <a:latin typeface="Arabic Typesetting" panose="03020402040406030203" pitchFamily="66" charset="-78"/>
                <a:cs typeface="Arabic Typesetting" panose="03020402040406030203" pitchFamily="66" charset="-78"/>
              </a:rPr>
              <a:t>, gdje je moj otac Ivan postao upravitelj imanja </a:t>
            </a:r>
            <a:r>
              <a:rPr lang="hr-HR" sz="2400" dirty="0" err="1">
                <a:solidFill>
                  <a:schemeClr val="bg1"/>
                </a:solidFill>
                <a:latin typeface="Arabic Typesetting" panose="03020402040406030203" pitchFamily="66" charset="-78"/>
                <a:cs typeface="Arabic Typesetting" panose="03020402040406030203" pitchFamily="66" charset="-78"/>
              </a:rPr>
              <a:t>barona</a:t>
            </a:r>
            <a:r>
              <a:rPr lang="hr-HR" sz="2400" dirty="0">
                <a:solidFill>
                  <a:schemeClr val="bg1"/>
                </a:solidFill>
                <a:latin typeface="Arabic Typesetting" panose="03020402040406030203" pitchFamily="66" charset="-78"/>
                <a:cs typeface="Arabic Typesetting" panose="03020402040406030203" pitchFamily="66" charset="-78"/>
              </a:rPr>
              <a:t> </a:t>
            </a:r>
            <a:r>
              <a:rPr lang="hr-HR" sz="2400" dirty="0" err="1">
                <a:solidFill>
                  <a:schemeClr val="bg1"/>
                </a:solidFill>
                <a:latin typeface="Arabic Typesetting" panose="03020402040406030203" pitchFamily="66" charset="-78"/>
                <a:cs typeface="Arabic Typesetting" panose="03020402040406030203" pitchFamily="66" charset="-78"/>
              </a:rPr>
              <a:t>Geze</a:t>
            </a:r>
            <a:r>
              <a:rPr lang="hr-HR" sz="2400" dirty="0">
                <a:solidFill>
                  <a:schemeClr val="bg1"/>
                </a:solidFill>
                <a:latin typeface="Arabic Typesetting" panose="03020402040406030203" pitchFamily="66" charset="-78"/>
                <a:cs typeface="Arabic Typesetting" panose="03020402040406030203" pitchFamily="66" charset="-78"/>
              </a:rPr>
              <a:t> Raucha.</a:t>
            </a:r>
          </a:p>
          <a:p>
            <a:endParaRPr lang="hr-HR" sz="2400" dirty="0">
              <a:solidFill>
                <a:schemeClr val="bg1"/>
              </a:solidFill>
            </a:endParaRPr>
          </a:p>
          <a:p>
            <a:endParaRPr lang="hr-HR" sz="2400" dirty="0">
              <a:solidFill>
                <a:schemeClr val="bg1"/>
              </a:solidFill>
            </a:endParaRPr>
          </a:p>
        </p:txBody>
      </p:sp>
    </p:spTree>
    <p:extLst>
      <p:ext uri="{BB962C8B-B14F-4D97-AF65-F5344CB8AC3E}">
        <p14:creationId xmlns:p14="http://schemas.microsoft.com/office/powerpoint/2010/main" val="261103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4" name="TekstniOkvir 3">
            <a:extLst>
              <a:ext uri="{FF2B5EF4-FFF2-40B4-BE49-F238E27FC236}">
                <a16:creationId xmlns:a16="http://schemas.microsoft.com/office/drawing/2014/main" id="{6EAA1343-DF59-4AEB-B1AC-8ADC37F5F9E7}"/>
              </a:ext>
            </a:extLst>
          </p:cNvPr>
          <p:cNvSpPr txBox="1"/>
          <p:nvPr/>
        </p:nvSpPr>
        <p:spPr>
          <a:xfrm>
            <a:off x="133165" y="595133"/>
            <a:ext cx="6587231" cy="5632311"/>
          </a:xfrm>
          <a:prstGeom prst="rect">
            <a:avLst/>
          </a:prstGeom>
          <a:noFill/>
        </p:spPr>
        <p:txBody>
          <a:bodyPr wrap="square" rtlCol="0">
            <a:spAutoFit/>
          </a:bodyPr>
          <a:lstStyle/>
          <a:p>
            <a:r>
              <a:rPr lang="hr-HR" sz="2400" b="1" dirty="0">
                <a:solidFill>
                  <a:schemeClr val="bg1"/>
                </a:solidFill>
                <a:latin typeface="Arabic Typesetting" panose="03020402040406030203" pitchFamily="66" charset="-78"/>
                <a:cs typeface="Arabic Typesetting" panose="03020402040406030203" pitchFamily="66" charset="-78"/>
              </a:rPr>
              <a:t>3. Kakvo je bilo Vaše obrazovanje? </a:t>
            </a:r>
          </a:p>
          <a:p>
            <a:r>
              <a:rPr lang="hr-HR" sz="2400" dirty="0">
                <a:solidFill>
                  <a:schemeClr val="bg1"/>
                </a:solidFill>
                <a:latin typeface="Arabic Typesetting" panose="03020402040406030203" pitchFamily="66" charset="-78"/>
                <a:cs typeface="Arabic Typesetting" panose="03020402040406030203" pitchFamily="66" charset="-78"/>
              </a:rPr>
              <a:t>Prvu privatnu poduku primila sam na mađarskom jeziku s plemićkom djecom u </a:t>
            </a:r>
            <a:r>
              <a:rPr lang="hr-HR" sz="2400" dirty="0" err="1">
                <a:solidFill>
                  <a:schemeClr val="bg1"/>
                </a:solidFill>
                <a:latin typeface="Arabic Typesetting" panose="03020402040406030203" pitchFamily="66" charset="-78"/>
                <a:cs typeface="Arabic Typesetting" panose="03020402040406030203" pitchFamily="66" charset="-78"/>
              </a:rPr>
              <a:t>Rauchovu</a:t>
            </a:r>
            <a:r>
              <a:rPr lang="hr-HR" sz="2400" dirty="0">
                <a:solidFill>
                  <a:schemeClr val="bg1"/>
                </a:solidFill>
                <a:latin typeface="Arabic Typesetting" panose="03020402040406030203" pitchFamily="66" charset="-78"/>
                <a:cs typeface="Arabic Typesetting" panose="03020402040406030203" pitchFamily="66" charset="-78"/>
              </a:rPr>
              <a:t> dvorcu, a višu djevojačku školu završila sam kod Sestara milosrdnica u Zagrebu. Unatoč tome što sam bila natprosječno darovito dijete, te sam pisala odmalena i pokrenula učeničke novine, roditelji mi nisu omogućili daljnje školovanje u Švicarskoj, već su me maloljetnu udali i poslali u Mađarsku.</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4. Kakav je bio Vaš brak?</a:t>
            </a:r>
          </a:p>
          <a:p>
            <a:r>
              <a:rPr lang="hr-HR" sz="2400" dirty="0">
                <a:solidFill>
                  <a:schemeClr val="bg1"/>
                </a:solidFill>
                <a:latin typeface="Arabic Typesetting" panose="03020402040406030203" pitchFamily="66" charset="-78"/>
                <a:cs typeface="Arabic Typesetting" panose="03020402040406030203" pitchFamily="66" charset="-78"/>
              </a:rPr>
              <a:t>Moj brak nije bio dobar. Od muža koji me je odveo u Mađarsku i za kojeg sam bila udana protiv svoje volje 3 godine, pobjegla sam preodjevena u služavku. Muž je za mnom raspisao tjeralicu u kojoj me je predstavljao kao umobolnu osobu. Prema toj tjeralici uhićena sam i odvedena u psihijatrijsku ustanovu iz koje su me ubrzo pustili. To je sve utjecalo jako na mene, to je za mene bio težak period života.</a:t>
            </a: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8354" y="2846454"/>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pic>
        <p:nvPicPr>
          <p:cNvPr id="6" name="Slika 5">
            <a:extLst>
              <a:ext uri="{FF2B5EF4-FFF2-40B4-BE49-F238E27FC236}">
                <a16:creationId xmlns:a16="http://schemas.microsoft.com/office/drawing/2014/main" id="{99807E8D-7114-49B0-AB8F-ABEA11E0E9AC}"/>
              </a:ext>
            </a:extLst>
          </p:cNvPr>
          <p:cNvPicPr>
            <a:picLocks noChangeAspect="1"/>
          </p:cNvPicPr>
          <p:nvPr/>
        </p:nvPicPr>
        <p:blipFill>
          <a:blip r:embed="rId2"/>
          <a:stretch>
            <a:fillRect/>
          </a:stretch>
        </p:blipFill>
        <p:spPr>
          <a:xfrm>
            <a:off x="6814417" y="0"/>
            <a:ext cx="5377583" cy="6858000"/>
          </a:xfrm>
          <a:prstGeom prst="rect">
            <a:avLst/>
          </a:prstGeom>
        </p:spPr>
      </p:pic>
    </p:spTree>
    <p:extLst>
      <p:ext uri="{BB962C8B-B14F-4D97-AF65-F5344CB8AC3E}">
        <p14:creationId xmlns:p14="http://schemas.microsoft.com/office/powerpoint/2010/main" val="8376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pic>
        <p:nvPicPr>
          <p:cNvPr id="2" name="Slika 1">
            <a:extLst>
              <a:ext uri="{FF2B5EF4-FFF2-40B4-BE49-F238E27FC236}">
                <a16:creationId xmlns:a16="http://schemas.microsoft.com/office/drawing/2014/main" id="{4AB4E6A4-0053-4029-A788-A16E3F090B6D}"/>
              </a:ext>
            </a:extLst>
          </p:cNvPr>
          <p:cNvPicPr>
            <a:picLocks noChangeAspect="1"/>
          </p:cNvPicPr>
          <p:nvPr/>
        </p:nvPicPr>
        <p:blipFill>
          <a:blip r:embed="rId2"/>
          <a:stretch>
            <a:fillRect/>
          </a:stretch>
        </p:blipFill>
        <p:spPr>
          <a:xfrm>
            <a:off x="7082790" y="0"/>
            <a:ext cx="5109210" cy="6858000"/>
          </a:xfrm>
          <a:prstGeom prst="rect">
            <a:avLst/>
          </a:prstGeom>
        </p:spPr>
      </p:pic>
      <p:sp>
        <p:nvSpPr>
          <p:cNvPr id="7" name="TekstniOkvir 6">
            <a:extLst>
              <a:ext uri="{FF2B5EF4-FFF2-40B4-BE49-F238E27FC236}">
                <a16:creationId xmlns:a16="http://schemas.microsoft.com/office/drawing/2014/main" id="{F293E4C3-8BBF-4BB6-8601-2B997092EFD8}"/>
              </a:ext>
            </a:extLst>
          </p:cNvPr>
          <p:cNvSpPr txBox="1"/>
          <p:nvPr/>
        </p:nvSpPr>
        <p:spPr>
          <a:xfrm>
            <a:off x="292720" y="428178"/>
            <a:ext cx="6704768" cy="6001643"/>
          </a:xfrm>
          <a:prstGeom prst="rect">
            <a:avLst/>
          </a:prstGeom>
          <a:noFill/>
        </p:spPr>
        <p:txBody>
          <a:bodyPr wrap="square" rtlCol="0">
            <a:spAutoFit/>
          </a:bodyPr>
          <a:lstStyle/>
          <a:p>
            <a:r>
              <a:rPr lang="hr-HR" sz="2400" b="1" dirty="0">
                <a:solidFill>
                  <a:schemeClr val="bg1"/>
                </a:solidFill>
                <a:latin typeface="Arabic Typesetting" panose="03020402040406030203" pitchFamily="66" charset="-78"/>
                <a:cs typeface="Arabic Typesetting" panose="03020402040406030203" pitchFamily="66" charset="-78"/>
              </a:rPr>
              <a:t>5. Što ste napravili nakon što ste pobjegli od muža?</a:t>
            </a:r>
          </a:p>
          <a:p>
            <a:r>
              <a:rPr lang="hr-HR" sz="2400" dirty="0">
                <a:solidFill>
                  <a:schemeClr val="bg1"/>
                </a:solidFill>
                <a:latin typeface="Arabic Typesetting" panose="03020402040406030203" pitchFamily="66" charset="-78"/>
                <a:cs typeface="Arabic Typesetting" panose="03020402040406030203" pitchFamily="66" charset="-78"/>
              </a:rPr>
              <a:t>Nakon što sam pobjegla od muža u Zagreb, gdje sam i  započela novinarsku karijeru, koja je tada bila neuobičajena za žene, odlučila sam odbiti roditeljsku skrb i novac te sam postavši punoljetnom odlučila za samostalan i neovisan život u kojem ću se izdržavati isključivo vlastitim pisanjem.</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6. Što ste voljeli raditi osim pisati?</a:t>
            </a:r>
          </a:p>
          <a:p>
            <a:r>
              <a:rPr lang="hr-HR" sz="2400" dirty="0">
                <a:solidFill>
                  <a:schemeClr val="bg1"/>
                </a:solidFill>
                <a:latin typeface="Arabic Typesetting" panose="03020402040406030203" pitchFamily="66" charset="-78"/>
                <a:cs typeface="Arabic Typesetting" panose="03020402040406030203" pitchFamily="66" charset="-78"/>
              </a:rPr>
              <a:t>Voljela sam kartati, često sam imala partije sa svojim prijateljicama i Zinkom </a:t>
            </a:r>
            <a:r>
              <a:rPr lang="hr-HR" sz="2400" dirty="0" err="1">
                <a:solidFill>
                  <a:schemeClr val="bg1"/>
                </a:solidFill>
                <a:latin typeface="Arabic Typesetting" panose="03020402040406030203" pitchFamily="66" charset="-78"/>
                <a:cs typeface="Arabic Typesetting" panose="03020402040406030203" pitchFamily="66" charset="-78"/>
              </a:rPr>
              <a:t>Kunc</a:t>
            </a:r>
            <a:r>
              <a:rPr lang="hr-HR" sz="2400" dirty="0">
                <a:solidFill>
                  <a:schemeClr val="bg1"/>
                </a:solidFill>
                <a:latin typeface="Arabic Typesetting" panose="03020402040406030203" pitchFamily="66" charset="-78"/>
                <a:cs typeface="Arabic Typesetting" panose="03020402040406030203" pitchFamily="66" charset="-78"/>
              </a:rPr>
              <a:t>. Makar mi kartanje nije išlo dobro kao pisanje, voljela sam jako kartati.</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7. Kakva je bila Vaša novinarska karijera?</a:t>
            </a:r>
          </a:p>
          <a:p>
            <a:r>
              <a:rPr lang="hr-HR" sz="2400" dirty="0">
                <a:solidFill>
                  <a:schemeClr val="bg1"/>
                </a:solidFill>
                <a:latin typeface="Arabic Typesetting" panose="03020402040406030203" pitchFamily="66" charset="-78"/>
                <a:cs typeface="Arabic Typesetting" panose="03020402040406030203" pitchFamily="66" charset="-78"/>
              </a:rPr>
              <a:t>Od 1895. do 1910. sam bila zaposlena u redakciji </a:t>
            </a:r>
            <a:r>
              <a:rPr lang="hr-HR" sz="2400" i="1" dirty="0">
                <a:solidFill>
                  <a:schemeClr val="bg1"/>
                </a:solidFill>
                <a:latin typeface="Arabic Typesetting" panose="03020402040406030203" pitchFamily="66" charset="-78"/>
                <a:cs typeface="Arabic Typesetting" panose="03020402040406030203" pitchFamily="66" charset="-78"/>
              </a:rPr>
              <a:t>Obzora</a:t>
            </a:r>
            <a:r>
              <a:rPr lang="hr-HR" sz="2400" dirty="0">
                <a:solidFill>
                  <a:schemeClr val="bg1"/>
                </a:solidFill>
                <a:latin typeface="Arabic Typesetting" panose="03020402040406030203" pitchFamily="66" charset="-78"/>
                <a:cs typeface="Arabic Typesetting" panose="03020402040406030203" pitchFamily="66" charset="-78"/>
              </a:rPr>
              <a:t>. Napredovala sam od anonimne reporterke do europski afirmirane političke novinarke koja izvještava o svim važnijim političkim zbivanjima u regiji.</a:t>
            </a:r>
          </a:p>
        </p:txBody>
      </p:sp>
    </p:spTree>
    <p:extLst>
      <p:ext uri="{BB962C8B-B14F-4D97-AF65-F5344CB8AC3E}">
        <p14:creationId xmlns:p14="http://schemas.microsoft.com/office/powerpoint/2010/main" val="119525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sp>
        <p:nvSpPr>
          <p:cNvPr id="2" name="TekstniOkvir 1">
            <a:extLst>
              <a:ext uri="{FF2B5EF4-FFF2-40B4-BE49-F238E27FC236}">
                <a16:creationId xmlns:a16="http://schemas.microsoft.com/office/drawing/2014/main" id="{F98FCB97-610C-48E2-B4A6-559BF3B6EDEC}"/>
              </a:ext>
            </a:extLst>
          </p:cNvPr>
          <p:cNvSpPr txBox="1"/>
          <p:nvPr/>
        </p:nvSpPr>
        <p:spPr>
          <a:xfrm>
            <a:off x="277863" y="266253"/>
            <a:ext cx="6394523" cy="6001643"/>
          </a:xfrm>
          <a:prstGeom prst="rect">
            <a:avLst/>
          </a:prstGeom>
          <a:noFill/>
        </p:spPr>
        <p:txBody>
          <a:bodyPr wrap="square" rtlCol="0">
            <a:spAutoFit/>
          </a:bodyPr>
          <a:lstStyle/>
          <a:p>
            <a:r>
              <a:rPr lang="hr-HR" sz="2400" b="1" dirty="0">
                <a:solidFill>
                  <a:schemeClr val="bg1"/>
                </a:solidFill>
                <a:latin typeface="Arabic Typesetting" panose="03020402040406030203" pitchFamily="66" charset="-78"/>
                <a:cs typeface="Arabic Typesetting" panose="03020402040406030203" pitchFamily="66" charset="-78"/>
              </a:rPr>
              <a:t>8. Kakve romane ste pisali?</a:t>
            </a:r>
          </a:p>
          <a:p>
            <a:r>
              <a:rPr lang="hr-HR" sz="2400" dirty="0">
                <a:solidFill>
                  <a:schemeClr val="bg1"/>
                </a:solidFill>
                <a:latin typeface="Arabic Typesetting" panose="03020402040406030203" pitchFamily="66" charset="-78"/>
                <a:cs typeface="Arabic Typesetting" panose="03020402040406030203" pitchFamily="66" charset="-78"/>
              </a:rPr>
              <a:t>Pisala sam romane suvremenom tematikom npr. </a:t>
            </a:r>
            <a:r>
              <a:rPr lang="hr-HR" sz="2400" i="1" dirty="0">
                <a:solidFill>
                  <a:schemeClr val="bg1"/>
                </a:solidFill>
                <a:latin typeface="Arabic Typesetting" panose="03020402040406030203" pitchFamily="66" charset="-78"/>
                <a:cs typeface="Arabic Typesetting" panose="03020402040406030203" pitchFamily="66" charset="-78"/>
              </a:rPr>
              <a:t>Roblje</a:t>
            </a:r>
            <a:r>
              <a:rPr lang="hr-HR" sz="2400" dirty="0">
                <a:solidFill>
                  <a:schemeClr val="bg1"/>
                </a:solidFill>
                <a:latin typeface="Arabic Typesetting" panose="03020402040406030203" pitchFamily="66" charset="-78"/>
                <a:cs typeface="Arabic Typesetting" panose="03020402040406030203" pitchFamily="66" charset="-78"/>
              </a:rPr>
              <a:t>, 1899. i </a:t>
            </a:r>
            <a:r>
              <a:rPr lang="hr-HR" sz="2400" i="1" dirty="0">
                <a:solidFill>
                  <a:schemeClr val="bg1"/>
                </a:solidFill>
                <a:latin typeface="Arabic Typesetting" panose="03020402040406030203" pitchFamily="66" charset="-78"/>
                <a:cs typeface="Arabic Typesetting" panose="03020402040406030203" pitchFamily="66" charset="-78"/>
              </a:rPr>
              <a:t>Vladko </a:t>
            </a:r>
            <a:r>
              <a:rPr lang="hr-HR" sz="2400" i="1" dirty="0" err="1">
                <a:solidFill>
                  <a:schemeClr val="bg1"/>
                </a:solidFill>
                <a:latin typeface="Arabic Typesetting" panose="03020402040406030203" pitchFamily="66" charset="-78"/>
                <a:cs typeface="Arabic Typesetting" panose="03020402040406030203" pitchFamily="66" charset="-78"/>
              </a:rPr>
              <a:t>Šaretić</a:t>
            </a:r>
            <a:r>
              <a:rPr lang="hr-HR" sz="2400" dirty="0">
                <a:solidFill>
                  <a:schemeClr val="bg1"/>
                </a:solidFill>
                <a:latin typeface="Arabic Typesetting" panose="03020402040406030203" pitchFamily="66" charset="-78"/>
                <a:cs typeface="Arabic Typesetting" panose="03020402040406030203" pitchFamily="66" charset="-78"/>
              </a:rPr>
              <a:t>, 1903., jednočinke za amaterske kazališne družine, pripovijetke i humoreske te polemičke tekstove u kojima sam se zalagala za ravnopravnost spolova i za ženska prava: pravo na obrazovanje, na profesiju, na imovinu i žensko pravo glasa.  Tekstove sam objavljivala pod različitim, često i muškim pseudonimima npr. Jurica Zagorski, Petrica Kerempuh i Iglica.</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9. Zašto ste se prestali baviti novinarstvom?</a:t>
            </a:r>
          </a:p>
          <a:p>
            <a:r>
              <a:rPr lang="hr-HR" sz="2400" dirty="0">
                <a:solidFill>
                  <a:schemeClr val="bg1"/>
                </a:solidFill>
                <a:latin typeface="Arabic Typesetting" panose="03020402040406030203" pitchFamily="66" charset="-78"/>
                <a:cs typeface="Arabic Typesetting" panose="03020402040406030203" pitchFamily="66" charset="-78"/>
              </a:rPr>
              <a:t>Iz ljubavi prema materinskom hrvatskom jeziku koji je početkom 20. stoljeća bio potisnut iz javnosti zbog službene uporabe mađarskog i njemačkog, a na nagovor i pod pokroviteljstvom biskupa Josipa Jurja Strossmayera, počela sam oko 1910. pisati povijesne romane privlačne širokoj čitalačkoj publici zbog kojih sam prestala s novinarskim radom.</a:t>
            </a:r>
          </a:p>
          <a:p>
            <a:endParaRPr lang="hr-HR" dirty="0">
              <a:solidFill>
                <a:schemeClr val="bg1"/>
              </a:solidFill>
            </a:endParaRPr>
          </a:p>
        </p:txBody>
      </p:sp>
      <p:pic>
        <p:nvPicPr>
          <p:cNvPr id="6" name="Slika 5">
            <a:extLst>
              <a:ext uri="{FF2B5EF4-FFF2-40B4-BE49-F238E27FC236}">
                <a16:creationId xmlns:a16="http://schemas.microsoft.com/office/drawing/2014/main" id="{39E9BCB1-6B21-4B77-B72F-9C68430D1C8C}"/>
              </a:ext>
            </a:extLst>
          </p:cNvPr>
          <p:cNvPicPr>
            <a:picLocks noChangeAspect="1"/>
          </p:cNvPicPr>
          <p:nvPr/>
        </p:nvPicPr>
        <p:blipFill>
          <a:blip r:embed="rId2"/>
          <a:stretch>
            <a:fillRect/>
          </a:stretch>
        </p:blipFill>
        <p:spPr>
          <a:xfrm>
            <a:off x="7549780" y="-103496"/>
            <a:ext cx="4642220" cy="7189279"/>
          </a:xfrm>
          <a:prstGeom prst="rect">
            <a:avLst/>
          </a:prstGeom>
        </p:spPr>
      </p:pic>
    </p:spTree>
    <p:extLst>
      <p:ext uri="{BB962C8B-B14F-4D97-AF65-F5344CB8AC3E}">
        <p14:creationId xmlns:p14="http://schemas.microsoft.com/office/powerpoint/2010/main" val="32460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sp>
        <p:nvSpPr>
          <p:cNvPr id="4" name="TekstniOkvir 3">
            <a:extLst>
              <a:ext uri="{FF2B5EF4-FFF2-40B4-BE49-F238E27FC236}">
                <a16:creationId xmlns:a16="http://schemas.microsoft.com/office/drawing/2014/main" id="{2397D62E-33EB-441D-8FC6-56488E5957AA}"/>
              </a:ext>
            </a:extLst>
          </p:cNvPr>
          <p:cNvSpPr txBox="1"/>
          <p:nvPr/>
        </p:nvSpPr>
        <p:spPr>
          <a:xfrm>
            <a:off x="355692" y="1243158"/>
            <a:ext cx="6556494" cy="4154984"/>
          </a:xfrm>
          <a:prstGeom prst="rect">
            <a:avLst/>
          </a:prstGeom>
          <a:noFill/>
        </p:spPr>
        <p:txBody>
          <a:bodyPr wrap="square" rtlCol="0">
            <a:spAutoFit/>
          </a:bodyPr>
          <a:lstStyle/>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10. Zašto ste se odlučili za nadimak Zagorka?</a:t>
            </a:r>
          </a:p>
          <a:p>
            <a:r>
              <a:rPr lang="hr-HR" sz="2400" dirty="0">
                <a:solidFill>
                  <a:schemeClr val="bg1"/>
                </a:solidFill>
                <a:latin typeface="Arabic Typesetting" panose="03020402040406030203" pitchFamily="66" charset="-78"/>
                <a:cs typeface="Arabic Typesetting" panose="03020402040406030203" pitchFamily="66" charset="-78"/>
              </a:rPr>
              <a:t>Nadimak Zagorka sam odabrala zato jer sam odrasla u Hrvatskom zagorju i zbog svoje ljubavi prema tom dijelu Lijepe Naše. </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11. Što ste objavljivali u svojim časopisima?</a:t>
            </a:r>
          </a:p>
          <a:p>
            <a:r>
              <a:rPr lang="hr-HR" sz="2400" dirty="0">
                <a:solidFill>
                  <a:schemeClr val="bg1"/>
                </a:solidFill>
                <a:latin typeface="Arabic Typesetting" panose="03020402040406030203" pitchFamily="66" charset="-78"/>
                <a:cs typeface="Arabic Typesetting" panose="03020402040406030203" pitchFamily="66" charset="-78"/>
              </a:rPr>
              <a:t>Odlučila sam samostalno pokrenut i uređivati časopise </a:t>
            </a:r>
            <a:r>
              <a:rPr lang="hr-HR" sz="2400" i="1" dirty="0">
                <a:solidFill>
                  <a:schemeClr val="bg1"/>
                </a:solidFill>
                <a:latin typeface="Arabic Typesetting" panose="03020402040406030203" pitchFamily="66" charset="-78"/>
                <a:cs typeface="Arabic Typesetting" panose="03020402040406030203" pitchFamily="66" charset="-78"/>
              </a:rPr>
              <a:t>Ženski list </a:t>
            </a:r>
            <a:r>
              <a:rPr lang="hr-HR" sz="2400" dirty="0">
                <a:solidFill>
                  <a:schemeClr val="bg1"/>
                </a:solidFill>
                <a:latin typeface="Arabic Typesetting" panose="03020402040406030203" pitchFamily="66" charset="-78"/>
                <a:cs typeface="Arabic Typesetting" panose="03020402040406030203" pitchFamily="66" charset="-78"/>
              </a:rPr>
              <a:t>i </a:t>
            </a:r>
            <a:r>
              <a:rPr lang="hr-HR" sz="2400" i="1" dirty="0">
                <a:solidFill>
                  <a:schemeClr val="bg1"/>
                </a:solidFill>
                <a:latin typeface="Arabic Typesetting" panose="03020402040406030203" pitchFamily="66" charset="-78"/>
                <a:cs typeface="Arabic Typesetting" panose="03020402040406030203" pitchFamily="66" charset="-78"/>
              </a:rPr>
              <a:t>Hrvaticu</a:t>
            </a:r>
            <a:r>
              <a:rPr lang="hr-HR" sz="2400" dirty="0">
                <a:solidFill>
                  <a:schemeClr val="bg1"/>
                </a:solidFill>
                <a:latin typeface="Arabic Typesetting" panose="03020402040406030203" pitchFamily="66" charset="-78"/>
                <a:cs typeface="Arabic Typesetting" panose="03020402040406030203" pitchFamily="66" charset="-78"/>
              </a:rPr>
              <a:t> u kojima sam nadalje, iz broja u broj, objavljivala </a:t>
            </a:r>
            <a:r>
              <a:rPr lang="hr-HR" sz="2400" i="1" dirty="0">
                <a:solidFill>
                  <a:schemeClr val="bg1"/>
                </a:solidFill>
                <a:latin typeface="Arabic Typesetting" panose="03020402040406030203" pitchFamily="66" charset="-78"/>
                <a:cs typeface="Arabic Typesetting" panose="03020402040406030203" pitchFamily="66" charset="-78"/>
              </a:rPr>
              <a:t>roman Mala revolucionarka</a:t>
            </a:r>
            <a:r>
              <a:rPr lang="hr-HR" sz="2400" dirty="0">
                <a:solidFill>
                  <a:schemeClr val="bg1"/>
                </a:solidFill>
                <a:latin typeface="Arabic Typesetting" panose="03020402040406030203" pitchFamily="66" charset="-78"/>
                <a:cs typeface="Arabic Typesetting" panose="03020402040406030203" pitchFamily="66" charset="-78"/>
              </a:rPr>
              <a:t>, romansiranu autobiografiju </a:t>
            </a:r>
            <a:r>
              <a:rPr lang="hr-HR" sz="2400" i="1" dirty="0">
                <a:solidFill>
                  <a:schemeClr val="bg1"/>
                </a:solidFill>
                <a:latin typeface="Arabic Typesetting" panose="03020402040406030203" pitchFamily="66" charset="-78"/>
                <a:cs typeface="Arabic Typesetting" panose="03020402040406030203" pitchFamily="66" charset="-78"/>
              </a:rPr>
              <a:t>Kamen na cesti </a:t>
            </a:r>
            <a:r>
              <a:rPr lang="hr-HR" sz="2400" dirty="0">
                <a:solidFill>
                  <a:schemeClr val="bg1"/>
                </a:solidFill>
                <a:latin typeface="Arabic Typesetting" panose="03020402040406030203" pitchFamily="66" charset="-78"/>
                <a:cs typeface="Arabic Typesetting" panose="03020402040406030203" pitchFamily="66" charset="-78"/>
              </a:rPr>
              <a:t>i istraživanje o povijesti žena </a:t>
            </a:r>
            <a:r>
              <a:rPr lang="hr-HR" sz="2400" i="1" dirty="0">
                <a:solidFill>
                  <a:schemeClr val="bg1"/>
                </a:solidFill>
                <a:latin typeface="Arabic Typesetting" panose="03020402040406030203" pitchFamily="66" charset="-78"/>
                <a:cs typeface="Arabic Typesetting" panose="03020402040406030203" pitchFamily="66" charset="-78"/>
              </a:rPr>
              <a:t>Neznana junakinja</a:t>
            </a:r>
            <a:r>
              <a:rPr lang="hr-HR" sz="2400" dirty="0">
                <a:solidFill>
                  <a:schemeClr val="bg1"/>
                </a:solidFill>
                <a:latin typeface="Arabic Typesetting" panose="03020402040406030203" pitchFamily="66" charset="-78"/>
                <a:cs typeface="Arabic Typesetting" panose="03020402040406030203" pitchFamily="66" charset="-78"/>
              </a:rPr>
              <a:t>.</a:t>
            </a:r>
          </a:p>
          <a:p>
            <a:endParaRPr lang="hr-HR" sz="2400" dirty="0">
              <a:solidFill>
                <a:schemeClr val="bg1"/>
              </a:solidFill>
              <a:latin typeface="Arabic Typesetting" panose="03020402040406030203" pitchFamily="66" charset="-78"/>
              <a:cs typeface="Arabic Typesetting" panose="03020402040406030203" pitchFamily="66" charset="-78"/>
            </a:endParaRPr>
          </a:p>
        </p:txBody>
      </p:sp>
      <p:pic>
        <p:nvPicPr>
          <p:cNvPr id="7" name="Slika 6">
            <a:extLst>
              <a:ext uri="{FF2B5EF4-FFF2-40B4-BE49-F238E27FC236}">
                <a16:creationId xmlns:a16="http://schemas.microsoft.com/office/drawing/2014/main" id="{FDCEE725-B7C6-418C-894D-C2BDD8613D5D}"/>
              </a:ext>
            </a:extLst>
          </p:cNvPr>
          <p:cNvPicPr>
            <a:picLocks noChangeAspect="1"/>
          </p:cNvPicPr>
          <p:nvPr/>
        </p:nvPicPr>
        <p:blipFill>
          <a:blip r:embed="rId2"/>
          <a:stretch>
            <a:fillRect/>
          </a:stretch>
        </p:blipFill>
        <p:spPr>
          <a:xfrm>
            <a:off x="7008629" y="0"/>
            <a:ext cx="5183372" cy="6858000"/>
          </a:xfrm>
          <a:prstGeom prst="rect">
            <a:avLst/>
          </a:prstGeom>
        </p:spPr>
      </p:pic>
    </p:spTree>
    <p:extLst>
      <p:ext uri="{BB962C8B-B14F-4D97-AF65-F5344CB8AC3E}">
        <p14:creationId xmlns:p14="http://schemas.microsoft.com/office/powerpoint/2010/main" val="404006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sp>
        <p:nvSpPr>
          <p:cNvPr id="2" name="TekstniOkvir 1">
            <a:extLst>
              <a:ext uri="{FF2B5EF4-FFF2-40B4-BE49-F238E27FC236}">
                <a16:creationId xmlns:a16="http://schemas.microsoft.com/office/drawing/2014/main" id="{BB00A9D8-F2D1-44EA-BDA6-D35D375E72C5}"/>
              </a:ext>
            </a:extLst>
          </p:cNvPr>
          <p:cNvSpPr txBox="1"/>
          <p:nvPr/>
        </p:nvSpPr>
        <p:spPr>
          <a:xfrm>
            <a:off x="333380" y="506312"/>
            <a:ext cx="6902943" cy="6001643"/>
          </a:xfrm>
          <a:prstGeom prst="rect">
            <a:avLst/>
          </a:prstGeom>
          <a:noFill/>
        </p:spPr>
        <p:txBody>
          <a:bodyPr wrap="square" rtlCol="0">
            <a:spAutoFit/>
          </a:bodyPr>
          <a:lstStyle/>
          <a:p>
            <a:r>
              <a:rPr lang="hr-HR" sz="2400" b="1" dirty="0">
                <a:solidFill>
                  <a:schemeClr val="bg1"/>
                </a:solidFill>
                <a:latin typeface="Arabic Typesetting" panose="03020402040406030203" pitchFamily="66" charset="-78"/>
                <a:cs typeface="Arabic Typesetting" panose="03020402040406030203" pitchFamily="66" charset="-78"/>
              </a:rPr>
              <a:t>12. Kada je bio vrhunac Vaše karijere?</a:t>
            </a:r>
          </a:p>
          <a:p>
            <a:r>
              <a:rPr lang="hr-HR" sz="2400" dirty="0">
                <a:solidFill>
                  <a:schemeClr val="bg1"/>
                </a:solidFill>
                <a:latin typeface="Arabic Typesetting" panose="03020402040406030203" pitchFamily="66" charset="-78"/>
                <a:cs typeface="Arabic Typesetting" panose="03020402040406030203" pitchFamily="66" charset="-78"/>
              </a:rPr>
              <a:t>Do šire društvene prepoznatljivosti mojih djela i mojeg mjesta u hrvatskoj kulturi dolazi tek postupno u drugoj polovici 20. stoljeća. Šezdesetih, vrednovana je moja  profesionalna novinarska strana , osamdesetih sam vrednovana kao značajna književnica za povijest nacionalne književnosti.</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13. Kakvo je mišljenje čitatelja o Vama?</a:t>
            </a:r>
          </a:p>
          <a:p>
            <a:r>
              <a:rPr lang="hr-HR" sz="2400" dirty="0">
                <a:solidFill>
                  <a:schemeClr val="bg1"/>
                </a:solidFill>
                <a:latin typeface="Arabic Typesetting" panose="03020402040406030203" pitchFamily="66" charset="-78"/>
                <a:cs typeface="Arabic Typesetting" panose="03020402040406030203" pitchFamily="66" charset="-78"/>
              </a:rPr>
              <a:t>Čitatelji i čitateljice su mi uvijek znali iskazati vjernost. Djeca iz mnogih generacija u Hrvatskoj nosila su imena popularnih likova Siniše i Nere, Gordane i Jadranke, a nerijetko i moje umjetničko ime – Zagorka.</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14. Koji citat opisuje Vaš život?</a:t>
            </a:r>
          </a:p>
          <a:p>
            <a:r>
              <a:rPr lang="hr-HR" sz="2400" dirty="0">
                <a:solidFill>
                  <a:schemeClr val="bg1"/>
                </a:solidFill>
                <a:latin typeface="Arabic Typesetting" panose="03020402040406030203" pitchFamily="66" charset="-78"/>
                <a:cs typeface="Arabic Typesetting" panose="03020402040406030203" pitchFamily="66" charset="-78"/>
              </a:rPr>
              <a:t>„Valja cijeniti svaku i najsitniju žrtvu, svaku najmanju pobjedu i u neznatnim stvarima. Mnogo malih, sitnih pobjeda stvara jednu veliku kao što opeka stvara veliku zgradu”, dio je iz "Gordane" kojom sam najbolje opisala svoj strmoviti životni put. </a:t>
            </a:r>
          </a:p>
        </p:txBody>
      </p:sp>
      <p:pic>
        <p:nvPicPr>
          <p:cNvPr id="4" name="Slika 3">
            <a:extLst>
              <a:ext uri="{FF2B5EF4-FFF2-40B4-BE49-F238E27FC236}">
                <a16:creationId xmlns:a16="http://schemas.microsoft.com/office/drawing/2014/main" id="{F1C11AF3-0FD1-435C-A04A-7FB6C6AAD948}"/>
              </a:ext>
            </a:extLst>
          </p:cNvPr>
          <p:cNvPicPr>
            <a:picLocks noChangeAspect="1"/>
          </p:cNvPicPr>
          <p:nvPr/>
        </p:nvPicPr>
        <p:blipFill>
          <a:blip r:embed="rId2"/>
          <a:stretch>
            <a:fillRect/>
          </a:stretch>
        </p:blipFill>
        <p:spPr>
          <a:xfrm>
            <a:off x="7549781" y="-1"/>
            <a:ext cx="4724230" cy="7075229"/>
          </a:xfrm>
          <a:prstGeom prst="rect">
            <a:avLst/>
          </a:prstGeom>
        </p:spPr>
      </p:pic>
    </p:spTree>
    <p:extLst>
      <p:ext uri="{BB962C8B-B14F-4D97-AF65-F5344CB8AC3E}">
        <p14:creationId xmlns:p14="http://schemas.microsoft.com/office/powerpoint/2010/main" val="67568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sp>
        <p:nvSpPr>
          <p:cNvPr id="2" name="TekstniOkvir 1">
            <a:extLst>
              <a:ext uri="{FF2B5EF4-FFF2-40B4-BE49-F238E27FC236}">
                <a16:creationId xmlns:a16="http://schemas.microsoft.com/office/drawing/2014/main" id="{47D9E68B-A7D3-474E-A644-E8D48B0E73CF}"/>
              </a:ext>
            </a:extLst>
          </p:cNvPr>
          <p:cNvSpPr txBox="1"/>
          <p:nvPr/>
        </p:nvSpPr>
        <p:spPr>
          <a:xfrm>
            <a:off x="204187" y="405075"/>
            <a:ext cx="6933460" cy="5847755"/>
          </a:xfrm>
          <a:prstGeom prst="rect">
            <a:avLst/>
          </a:prstGeom>
          <a:noFill/>
        </p:spPr>
        <p:txBody>
          <a:bodyPr wrap="square" rtlCol="0">
            <a:spAutoFit/>
          </a:bodyPr>
          <a:lstStyle/>
          <a:p>
            <a:r>
              <a:rPr lang="hr-HR" sz="2200" b="1" dirty="0">
                <a:solidFill>
                  <a:schemeClr val="bg1"/>
                </a:solidFill>
                <a:latin typeface="Arabic Typesetting" panose="03020402040406030203" pitchFamily="66" charset="-78"/>
                <a:cs typeface="Arabic Typesetting" panose="03020402040406030203" pitchFamily="66" charset="-78"/>
              </a:rPr>
              <a:t>15. Možete li izdvojiti 5 savjeta za svaku ženu?</a:t>
            </a:r>
          </a:p>
          <a:p>
            <a:r>
              <a:rPr lang="hr-HR" sz="2200" dirty="0">
                <a:solidFill>
                  <a:schemeClr val="bg1"/>
                </a:solidFill>
                <a:latin typeface="Arabic Typesetting" panose="03020402040406030203" pitchFamily="66" charset="-78"/>
                <a:cs typeface="Arabic Typesetting" panose="03020402040406030203" pitchFamily="66" charset="-78"/>
              </a:rPr>
              <a:t>U „Hrvatici” žene su mogle pronaći i savjete o zdravlju i ljepoti, a ovo je po meni pet korisnijih: </a:t>
            </a:r>
          </a:p>
          <a:p>
            <a:r>
              <a:rPr lang="hr-HR" sz="2200" dirty="0">
                <a:solidFill>
                  <a:schemeClr val="bg1"/>
                </a:solidFill>
                <a:latin typeface="Arabic Typesetting" panose="03020402040406030203" pitchFamily="66" charset="-78"/>
                <a:cs typeface="Arabic Typesetting" panose="03020402040406030203" pitchFamily="66" charset="-78"/>
              </a:rPr>
              <a:t>1. Hodajte dnevno barem dva sata, ako se ne bavite kojim sportom. Nastojte da nedjelju provedete u prirodi.</a:t>
            </a:r>
          </a:p>
          <a:p>
            <a:r>
              <a:rPr lang="hr-HR" sz="2200" dirty="0">
                <a:solidFill>
                  <a:schemeClr val="bg1"/>
                </a:solidFill>
                <a:latin typeface="Arabic Typesetting" panose="03020402040406030203" pitchFamily="66" charset="-78"/>
                <a:cs typeface="Arabic Typesetting" panose="03020402040406030203" pitchFamily="66" charset="-78"/>
              </a:rPr>
              <a:t>2. Pješačenje je dio kozmetike, ali za ovo moramo imati zdrave noge. Masirajte dakle noge svake večeri uljem ili masnom kremom. Masirajte svaki prst posebno zatim sve prste zajedno, a onda cijelu nogu prema članku. Kamforov alkohol je isto vrlo dobar za masažu. Nosite prostrane cipele i ne previsoke pete.</a:t>
            </a:r>
          </a:p>
          <a:p>
            <a:r>
              <a:rPr lang="hr-HR" sz="2200" dirty="0">
                <a:solidFill>
                  <a:schemeClr val="bg1"/>
                </a:solidFill>
                <a:latin typeface="Arabic Typesetting" panose="03020402040406030203" pitchFamily="66" charset="-78"/>
                <a:cs typeface="Arabic Typesetting" panose="03020402040406030203" pitchFamily="66" charset="-78"/>
              </a:rPr>
              <a:t>3. Da spriječite suvišnu debljinu jedite umjesto bijelog kruha, raženi kruh. Jedite radije kuhano jaje jer je više hranjivo od prženog. Zatim salatu, naročito zelenu. Variva lagana, bez zaprška, pirjati na ulju. Kuhanjem, oduzima se varivu sav hranjivi sok i tečnost.</a:t>
            </a:r>
          </a:p>
          <a:p>
            <a:r>
              <a:rPr lang="hr-HR" sz="2200" dirty="0">
                <a:solidFill>
                  <a:schemeClr val="bg1"/>
                </a:solidFill>
                <a:latin typeface="Arabic Typesetting" panose="03020402040406030203" pitchFamily="66" charset="-78"/>
                <a:cs typeface="Arabic Typesetting" panose="03020402040406030203" pitchFamily="66" charset="-78"/>
              </a:rPr>
              <a:t>4. Namažite češće kosu (korijen kose) orahovim uljem, jer ćete ju time najbolje zaštiti od utjecaja vjetra i sunca koji suše kosu.</a:t>
            </a:r>
          </a:p>
          <a:p>
            <a:r>
              <a:rPr lang="hr-HR" sz="2200" dirty="0">
                <a:solidFill>
                  <a:schemeClr val="bg1"/>
                </a:solidFill>
                <a:latin typeface="Arabic Typesetting" panose="03020402040406030203" pitchFamily="66" charset="-78"/>
                <a:cs typeface="Arabic Typesetting" panose="03020402040406030203" pitchFamily="66" charset="-78"/>
              </a:rPr>
              <a:t>5. Šminka mora biti diskretna i prirodna jer je cilj šminke podcrtati prirodnu ljepotu, a ne istaknuti šminku.</a:t>
            </a:r>
          </a:p>
        </p:txBody>
      </p:sp>
      <p:pic>
        <p:nvPicPr>
          <p:cNvPr id="6" name="Slika 5">
            <a:extLst>
              <a:ext uri="{FF2B5EF4-FFF2-40B4-BE49-F238E27FC236}">
                <a16:creationId xmlns:a16="http://schemas.microsoft.com/office/drawing/2014/main" id="{9E8C92D0-3344-4EB8-AC5F-B27D77DE3213}"/>
              </a:ext>
            </a:extLst>
          </p:cNvPr>
          <p:cNvPicPr>
            <a:picLocks noChangeAspect="1"/>
          </p:cNvPicPr>
          <p:nvPr/>
        </p:nvPicPr>
        <p:blipFill>
          <a:blip r:embed="rId2"/>
          <a:stretch>
            <a:fillRect/>
          </a:stretch>
        </p:blipFill>
        <p:spPr>
          <a:xfrm>
            <a:off x="7549781" y="0"/>
            <a:ext cx="4642220" cy="7051473"/>
          </a:xfrm>
          <a:prstGeom prst="rect">
            <a:avLst/>
          </a:prstGeom>
        </p:spPr>
      </p:pic>
    </p:spTree>
    <p:extLst>
      <p:ext uri="{BB962C8B-B14F-4D97-AF65-F5344CB8AC3E}">
        <p14:creationId xmlns:p14="http://schemas.microsoft.com/office/powerpoint/2010/main" val="273317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CC263FCC-695F-4994-AFE7-65D70BD0E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niOkvir 2">
            <a:extLst>
              <a:ext uri="{FF2B5EF4-FFF2-40B4-BE49-F238E27FC236}">
                <a16:creationId xmlns:a16="http://schemas.microsoft.com/office/drawing/2014/main" id="{833A9AED-B6AE-4E99-85F0-658436D314F9}"/>
              </a:ext>
            </a:extLst>
          </p:cNvPr>
          <p:cNvSpPr txBox="1"/>
          <p:nvPr/>
        </p:nvSpPr>
        <p:spPr>
          <a:xfrm>
            <a:off x="857250" y="3590925"/>
            <a:ext cx="6054936" cy="99254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dirty="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83551453-3383-4E68-825C-EC639CADE12D}"/>
              </a:ext>
            </a:extLst>
          </p:cNvPr>
          <p:cNvSpPr txBox="1"/>
          <p:nvPr/>
        </p:nvSpPr>
        <p:spPr>
          <a:xfrm>
            <a:off x="335867" y="2806958"/>
            <a:ext cx="7213913" cy="830997"/>
          </a:xfrm>
          <a:prstGeom prst="rect">
            <a:avLst/>
          </a:prstGeom>
          <a:noFill/>
        </p:spPr>
        <p:txBody>
          <a:bodyPr wrap="square" rtlCol="0">
            <a:spAutoFit/>
          </a:bodyPr>
          <a:lstStyle/>
          <a:p>
            <a:endParaRPr lang="hr-HR" sz="2400" dirty="0">
              <a:solidFill>
                <a:schemeClr val="bg1"/>
              </a:solidFill>
            </a:endParaRPr>
          </a:p>
          <a:p>
            <a:endParaRPr lang="hr-HR" sz="2400" dirty="0">
              <a:solidFill>
                <a:schemeClr val="bg1"/>
              </a:solidFill>
            </a:endParaRPr>
          </a:p>
        </p:txBody>
      </p:sp>
      <p:sp>
        <p:nvSpPr>
          <p:cNvPr id="2" name="TekstniOkvir 1">
            <a:extLst>
              <a:ext uri="{FF2B5EF4-FFF2-40B4-BE49-F238E27FC236}">
                <a16:creationId xmlns:a16="http://schemas.microsoft.com/office/drawing/2014/main" id="{A0F2161B-71DE-425F-9996-90C847362E06}"/>
              </a:ext>
            </a:extLst>
          </p:cNvPr>
          <p:cNvSpPr txBox="1"/>
          <p:nvPr/>
        </p:nvSpPr>
        <p:spPr>
          <a:xfrm>
            <a:off x="106531" y="303325"/>
            <a:ext cx="6116715" cy="3323987"/>
          </a:xfrm>
          <a:prstGeom prst="rect">
            <a:avLst/>
          </a:prstGeom>
          <a:noFill/>
        </p:spPr>
        <p:txBody>
          <a:bodyPr wrap="square" rtlCol="0">
            <a:spAutoFit/>
          </a:bodyPr>
          <a:lstStyle/>
          <a:p>
            <a:r>
              <a:rPr lang="hr-HR" sz="2400" b="1" dirty="0">
                <a:solidFill>
                  <a:schemeClr val="bg1"/>
                </a:solidFill>
                <a:latin typeface="Arabic Typesetting" panose="03020402040406030203" pitchFamily="66" charset="-78"/>
                <a:cs typeface="Arabic Typesetting" panose="03020402040406030203" pitchFamily="66" charset="-78"/>
              </a:rPr>
              <a:t>16. Koja je Vaša rečenica koju ste izjavili na koju ste najviše ponosni?                                                                  </a:t>
            </a:r>
          </a:p>
          <a:p>
            <a:r>
              <a:rPr lang="hr-HR" sz="2400" dirty="0">
                <a:solidFill>
                  <a:schemeClr val="bg1"/>
                </a:solidFill>
                <a:latin typeface="Arabic Typesetting" panose="03020402040406030203" pitchFamily="66" charset="-78"/>
                <a:cs typeface="Arabic Typesetting" panose="03020402040406030203" pitchFamily="66" charset="-78"/>
              </a:rPr>
              <a:t>To bi definitivno bila: „Ne spaljujte mostove iza sebe jer za vama idu oni koje ljubite i koji ljube vas.”</a:t>
            </a:r>
          </a:p>
          <a:p>
            <a:endParaRPr lang="hr-HR" sz="2400" dirty="0">
              <a:solidFill>
                <a:schemeClr val="bg1"/>
              </a:solidFill>
              <a:latin typeface="Arabic Typesetting" panose="03020402040406030203" pitchFamily="66" charset="-78"/>
              <a:cs typeface="Arabic Typesetting" panose="03020402040406030203" pitchFamily="66" charset="-78"/>
            </a:endParaRPr>
          </a:p>
          <a:p>
            <a:r>
              <a:rPr lang="hr-HR" sz="2400" b="1" dirty="0">
                <a:solidFill>
                  <a:schemeClr val="bg1"/>
                </a:solidFill>
                <a:latin typeface="Arabic Typesetting" panose="03020402040406030203" pitchFamily="66" charset="-78"/>
                <a:cs typeface="Arabic Typesetting" panose="03020402040406030203" pitchFamily="66" charset="-78"/>
              </a:rPr>
              <a:t>17. Kako Vas je nazivala publika?</a:t>
            </a:r>
          </a:p>
          <a:p>
            <a:r>
              <a:rPr lang="hr-HR" sz="2400" dirty="0">
                <a:solidFill>
                  <a:schemeClr val="bg1"/>
                </a:solidFill>
                <a:latin typeface="Arabic Typesetting" panose="03020402040406030203" pitchFamily="66" charset="-78"/>
                <a:cs typeface="Arabic Typesetting" panose="03020402040406030203" pitchFamily="66" charset="-78"/>
              </a:rPr>
              <a:t>Postajući hrvatskim spisateljskim i čitalačkim fenomenom uskoro dobivam nadimke iz naroda: „grička vila“ nakon izlaska </a:t>
            </a:r>
            <a:r>
              <a:rPr lang="hr-HR" sz="2400" i="1" dirty="0">
                <a:solidFill>
                  <a:schemeClr val="bg1"/>
                </a:solidFill>
                <a:latin typeface="Arabic Typesetting" panose="03020402040406030203" pitchFamily="66" charset="-78"/>
                <a:cs typeface="Arabic Typesetting" panose="03020402040406030203" pitchFamily="66" charset="-78"/>
              </a:rPr>
              <a:t>Gričke vještice</a:t>
            </a:r>
            <a:r>
              <a:rPr lang="hr-HR" sz="2400" dirty="0">
                <a:solidFill>
                  <a:schemeClr val="bg1"/>
                </a:solidFill>
                <a:latin typeface="Arabic Typesetting" panose="03020402040406030203" pitchFamily="66" charset="-78"/>
                <a:cs typeface="Arabic Typesetting" panose="03020402040406030203" pitchFamily="66" charset="-78"/>
              </a:rPr>
              <a:t> i „kraljica Hrvata“ nakon izlaska </a:t>
            </a:r>
            <a:r>
              <a:rPr lang="hr-HR" sz="2400" i="1" dirty="0">
                <a:solidFill>
                  <a:schemeClr val="bg1"/>
                </a:solidFill>
                <a:latin typeface="Arabic Typesetting" panose="03020402040406030203" pitchFamily="66" charset="-78"/>
                <a:cs typeface="Arabic Typesetting" panose="03020402040406030203" pitchFamily="66" charset="-78"/>
              </a:rPr>
              <a:t>Gordane</a:t>
            </a:r>
            <a:r>
              <a:rPr lang="hr-HR" sz="2400" dirty="0">
                <a:solidFill>
                  <a:schemeClr val="bg1"/>
                </a:solidFill>
                <a:latin typeface="Arabic Typesetting" panose="03020402040406030203" pitchFamily="66" charset="-78"/>
                <a:cs typeface="Arabic Typesetting" panose="03020402040406030203" pitchFamily="66" charset="-78"/>
              </a:rPr>
              <a:t>. </a:t>
            </a:r>
          </a:p>
          <a:p>
            <a:endParaRPr lang="hr-HR" dirty="0">
              <a:solidFill>
                <a:schemeClr val="bg1"/>
              </a:solidFill>
            </a:endParaRPr>
          </a:p>
        </p:txBody>
      </p:sp>
      <p:pic>
        <p:nvPicPr>
          <p:cNvPr id="4" name="Slika 3">
            <a:extLst>
              <a:ext uri="{FF2B5EF4-FFF2-40B4-BE49-F238E27FC236}">
                <a16:creationId xmlns:a16="http://schemas.microsoft.com/office/drawing/2014/main" id="{8F92F819-65A9-4A87-94D8-E733ADD8993F}"/>
              </a:ext>
            </a:extLst>
          </p:cNvPr>
          <p:cNvPicPr>
            <a:picLocks noChangeAspect="1"/>
          </p:cNvPicPr>
          <p:nvPr/>
        </p:nvPicPr>
        <p:blipFill>
          <a:blip r:embed="rId2"/>
          <a:stretch>
            <a:fillRect/>
          </a:stretch>
        </p:blipFill>
        <p:spPr>
          <a:xfrm>
            <a:off x="-19050" y="4186629"/>
            <a:ext cx="6355160" cy="2703637"/>
          </a:xfrm>
          <a:prstGeom prst="rect">
            <a:avLst/>
          </a:prstGeom>
        </p:spPr>
      </p:pic>
      <p:pic>
        <p:nvPicPr>
          <p:cNvPr id="6" name="Slika 5">
            <a:extLst>
              <a:ext uri="{FF2B5EF4-FFF2-40B4-BE49-F238E27FC236}">
                <a16:creationId xmlns:a16="http://schemas.microsoft.com/office/drawing/2014/main" id="{C86E5AC1-09E5-49DD-88AC-1192AF6EE489}"/>
              </a:ext>
            </a:extLst>
          </p:cNvPr>
          <p:cNvPicPr>
            <a:picLocks noChangeAspect="1"/>
          </p:cNvPicPr>
          <p:nvPr/>
        </p:nvPicPr>
        <p:blipFill>
          <a:blip r:embed="rId3"/>
          <a:stretch>
            <a:fillRect/>
          </a:stretch>
        </p:blipFill>
        <p:spPr>
          <a:xfrm>
            <a:off x="6317059" y="16133"/>
            <a:ext cx="5874942" cy="6858000"/>
          </a:xfrm>
          <a:prstGeom prst="rect">
            <a:avLst/>
          </a:prstGeom>
        </p:spPr>
      </p:pic>
    </p:spTree>
    <p:extLst>
      <p:ext uri="{BB962C8B-B14F-4D97-AF65-F5344CB8AC3E}">
        <p14:creationId xmlns:p14="http://schemas.microsoft.com/office/powerpoint/2010/main" val="22658347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1108</Words>
  <Application>Microsoft Office PowerPoint</Application>
  <PresentationFormat>Široki zaslon</PresentationFormat>
  <Paragraphs>61</Paragraphs>
  <Slides>10</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10</vt:i4>
      </vt:variant>
    </vt:vector>
  </HeadingPairs>
  <TitlesOfParts>
    <vt:vector size="16" baseType="lpstr">
      <vt:lpstr>Algerian</vt:lpstr>
      <vt:lpstr>Arabic Typesetting</vt:lpstr>
      <vt:lpstr>Arial</vt:lpstr>
      <vt:lpstr>Calibri</vt:lpstr>
      <vt:lpstr>Calibri Light</vt:lpstr>
      <vt:lpstr>Tema sustava Office</vt:lpstr>
      <vt:lpstr>INTERVJU MARIJA JURIĆ ZAGORKA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INTERVJU MARIJA JURIĆ ZAGORKA</dc:title>
  <dc:creator>Manuela Mutak</dc:creator>
  <cp:lastModifiedBy>Korisnik</cp:lastModifiedBy>
  <cp:revision>6</cp:revision>
  <dcterms:created xsi:type="dcterms:W3CDTF">2021-01-17T19:15:21Z</dcterms:created>
  <dcterms:modified xsi:type="dcterms:W3CDTF">2024-10-22T14:16:38Z</dcterms:modified>
</cp:coreProperties>
</file>