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60" r:id="rId5"/>
    <p:sldId id="261" r:id="rId6"/>
    <p:sldId id="262" r:id="rId7"/>
    <p:sldId id="263" r:id="rId8"/>
    <p:sldId id="259" r:id="rId9"/>
    <p:sldId id="280" r:id="rId10"/>
    <p:sldId id="278" r:id="rId11"/>
    <p:sldId id="268" r:id="rId12"/>
    <p:sldId id="269" r:id="rId13"/>
    <p:sldId id="270" r:id="rId14"/>
    <p:sldId id="271" r:id="rId15"/>
    <p:sldId id="272" r:id="rId16"/>
    <p:sldId id="274" r:id="rId17"/>
    <p:sldId id="276" r:id="rId18"/>
    <p:sldId id="264" r:id="rId19"/>
    <p:sldId id="267" r:id="rId20"/>
    <p:sldId id="265" r:id="rId21"/>
    <p:sldId id="266" r:id="rId22"/>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C9D4A1-7A89-4D64-BE57-08F3A44E155F}" type="datetimeFigureOut">
              <a:rPr lang="sr-Latn-CS" smtClean="0"/>
              <a:pPr/>
              <a:t>23.10.2024.</a:t>
            </a:fld>
            <a:endParaRPr lang="hr-HR"/>
          </a:p>
        </p:txBody>
      </p:sp>
      <p:sp>
        <p:nvSpPr>
          <p:cNvPr id="4" name="Rezervirano mjesto slike slajd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A72DCE-D2F0-4352-80DF-D06652D8996D}"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endParaRPr lang="hr-HR" dirty="0"/>
          </a:p>
        </p:txBody>
      </p:sp>
      <p:sp>
        <p:nvSpPr>
          <p:cNvPr id="4" name="Rezervirano mjesto broja slajda 3"/>
          <p:cNvSpPr>
            <a:spLocks noGrp="1"/>
          </p:cNvSpPr>
          <p:nvPr>
            <p:ph type="sldNum" sz="quarter" idx="10"/>
          </p:nvPr>
        </p:nvSpPr>
        <p:spPr/>
        <p:txBody>
          <a:bodyPr/>
          <a:lstStyle/>
          <a:p>
            <a:fld id="{A9A72DCE-D2F0-4352-80DF-D06652D8996D}" type="slidenum">
              <a:rPr lang="hr-HR" smtClean="0"/>
              <a:pPr/>
              <a:t>19</a:t>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Kliknite da biste uredili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Kliknite da biste uredili stil podnaslova matrice</a:t>
            </a:r>
            <a:endParaRPr lang="hr-HR"/>
          </a:p>
        </p:txBody>
      </p:sp>
      <p:sp>
        <p:nvSpPr>
          <p:cNvPr id="4" name="Rezervirano mjesto datuma 3"/>
          <p:cNvSpPr>
            <a:spLocks noGrp="1"/>
          </p:cNvSpPr>
          <p:nvPr>
            <p:ph type="dt" sz="half" idx="10"/>
          </p:nvPr>
        </p:nvSpPr>
        <p:spPr/>
        <p:txBody>
          <a:bodyPr/>
          <a:lstStyle/>
          <a:p>
            <a:fld id="{EB9F1798-5EB2-4D3C-B7EB-F709E14B21FF}" type="datetimeFigureOut">
              <a:rPr lang="sr-Latn-CS" smtClean="0"/>
              <a:pPr/>
              <a:t>23.10.2024.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B09514DC-FDE9-4C13-B484-733E01A30F01}"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EB9F1798-5EB2-4D3C-B7EB-F709E14B21FF}" type="datetimeFigureOut">
              <a:rPr lang="sr-Latn-CS" smtClean="0"/>
              <a:pPr/>
              <a:t>23.10.2024.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B09514DC-FDE9-4C13-B484-733E01A30F01}"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EB9F1798-5EB2-4D3C-B7EB-F709E14B21FF}" type="datetimeFigureOut">
              <a:rPr lang="sr-Latn-CS" smtClean="0"/>
              <a:pPr/>
              <a:t>23.10.2024.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B09514DC-FDE9-4C13-B484-733E01A30F01}"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idx="1"/>
          </p:nvPr>
        </p:nvSpPr>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EB9F1798-5EB2-4D3C-B7EB-F709E14B21FF}" type="datetimeFigureOut">
              <a:rPr lang="sr-Latn-CS" smtClean="0"/>
              <a:pPr/>
              <a:t>23.10.2024.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B09514DC-FDE9-4C13-B484-733E01A30F01}"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Kliknite da biste uredili stilove teksta matrice</a:t>
            </a:r>
          </a:p>
        </p:txBody>
      </p:sp>
      <p:sp>
        <p:nvSpPr>
          <p:cNvPr id="4" name="Rezervirano mjesto datuma 3"/>
          <p:cNvSpPr>
            <a:spLocks noGrp="1"/>
          </p:cNvSpPr>
          <p:nvPr>
            <p:ph type="dt" sz="half" idx="10"/>
          </p:nvPr>
        </p:nvSpPr>
        <p:spPr/>
        <p:txBody>
          <a:bodyPr/>
          <a:lstStyle/>
          <a:p>
            <a:fld id="{EB9F1798-5EB2-4D3C-B7EB-F709E14B21FF}" type="datetimeFigureOut">
              <a:rPr lang="sr-Latn-CS" smtClean="0"/>
              <a:pPr/>
              <a:t>23.10.2024.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B09514DC-FDE9-4C13-B484-733E01A30F01}"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EB9F1798-5EB2-4D3C-B7EB-F709E14B21FF}" type="datetimeFigureOut">
              <a:rPr lang="sr-Latn-CS" smtClean="0"/>
              <a:pPr/>
              <a:t>23.10.2024.</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B09514DC-FDE9-4C13-B484-733E01A30F01}"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EB9F1798-5EB2-4D3C-B7EB-F709E14B21FF}" type="datetimeFigureOut">
              <a:rPr lang="sr-Latn-CS" smtClean="0"/>
              <a:pPr/>
              <a:t>23.10.2024.</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B09514DC-FDE9-4C13-B484-733E01A30F01}"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datuma 2"/>
          <p:cNvSpPr>
            <a:spLocks noGrp="1"/>
          </p:cNvSpPr>
          <p:nvPr>
            <p:ph type="dt" sz="half" idx="10"/>
          </p:nvPr>
        </p:nvSpPr>
        <p:spPr/>
        <p:txBody>
          <a:bodyPr/>
          <a:lstStyle/>
          <a:p>
            <a:fld id="{EB9F1798-5EB2-4D3C-B7EB-F709E14B21FF}" type="datetimeFigureOut">
              <a:rPr lang="sr-Latn-CS" smtClean="0"/>
              <a:pPr/>
              <a:t>23.10.2024.</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B09514DC-FDE9-4C13-B484-733E01A30F01}"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EB9F1798-5EB2-4D3C-B7EB-F709E14B21FF}" type="datetimeFigureOut">
              <a:rPr lang="sr-Latn-CS" smtClean="0"/>
              <a:pPr/>
              <a:t>23.10.2024.</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B09514DC-FDE9-4C13-B484-733E01A30F01}"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Kliknite da biste uredili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EB9F1798-5EB2-4D3C-B7EB-F709E14B21FF}" type="datetimeFigureOut">
              <a:rPr lang="sr-Latn-CS" smtClean="0"/>
              <a:pPr/>
              <a:t>23.10.2024.</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B09514DC-FDE9-4C13-B484-733E01A30F01}"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Kliknite da biste uredili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EB9F1798-5EB2-4D3C-B7EB-F709E14B21FF}" type="datetimeFigureOut">
              <a:rPr lang="sr-Latn-CS" smtClean="0"/>
              <a:pPr/>
              <a:t>23.10.2024.</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B09514DC-FDE9-4C13-B484-733E01A30F01}"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F1798-5EB2-4D3C-B7EB-F709E14B21FF}" type="datetimeFigureOut">
              <a:rPr lang="sr-Latn-CS" smtClean="0"/>
              <a:pPr/>
              <a:t>23.10.2024.</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514DC-FDE9-4C13-B484-733E01A30F01}"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noAutofit/>
          </a:bodyPr>
          <a:lstStyle/>
          <a:p>
            <a:r>
              <a:rPr lang="hr-HR" sz="4000" b="1" dirty="0" smtClean="0">
                <a:latin typeface="Arial" pitchFamily="34" charset="0"/>
                <a:cs typeface="Arial" pitchFamily="34" charset="0"/>
              </a:rPr>
              <a:t>Terenska nastava Gorski kotar i Istra</a:t>
            </a:r>
            <a:endParaRPr lang="hr-HR" sz="4000" b="1" dirty="0">
              <a:latin typeface="Arial" pitchFamily="34" charset="0"/>
              <a:cs typeface="Arial" pitchFamily="34" charset="0"/>
            </a:endParaRPr>
          </a:p>
        </p:txBody>
      </p:sp>
      <p:sp>
        <p:nvSpPr>
          <p:cNvPr id="3" name="Podnaslov 2"/>
          <p:cNvSpPr>
            <a:spLocks noGrp="1"/>
          </p:cNvSpPr>
          <p:nvPr>
            <p:ph type="subTitle" idx="1"/>
          </p:nvPr>
        </p:nvSpPr>
        <p:spPr>
          <a:solidFill>
            <a:schemeClr val="bg1"/>
          </a:solidFill>
        </p:spPr>
        <p:txBody>
          <a:bodyPr>
            <a:normAutofit/>
          </a:bodyPr>
          <a:lstStyle/>
          <a:p>
            <a:r>
              <a:rPr lang="hr-HR" b="1" dirty="0" smtClean="0">
                <a:solidFill>
                  <a:schemeClr val="tx1"/>
                </a:solidFill>
              </a:rPr>
              <a:t>10.-11. svibnja 2019.</a:t>
            </a:r>
            <a:endParaRPr lang="hr-HR" b="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57158" y="274638"/>
            <a:ext cx="8786842" cy="939784"/>
          </a:xfrm>
        </p:spPr>
        <p:txBody>
          <a:bodyPr>
            <a:noAutofit/>
          </a:bodyPr>
          <a:lstStyle/>
          <a:p>
            <a:pPr algn="l"/>
            <a:r>
              <a:rPr lang="hr-HR" sz="3600" dirty="0" smtClean="0">
                <a:latin typeface="Arial" pitchFamily="34" charset="0"/>
                <a:cs typeface="Arial" pitchFamily="34" charset="0"/>
              </a:rPr>
              <a:t>Muzej starih računala – </a:t>
            </a:r>
            <a:r>
              <a:rPr lang="hr-HR" sz="3600" b="1" dirty="0" err="1" smtClean="0">
                <a:latin typeface="Arial" pitchFamily="34" charset="0"/>
                <a:cs typeface="Arial" pitchFamily="34" charset="0"/>
              </a:rPr>
              <a:t>Peek</a:t>
            </a:r>
            <a:r>
              <a:rPr lang="hr-HR" sz="3600" b="1" dirty="0" smtClean="0">
                <a:latin typeface="Arial" pitchFamily="34" charset="0"/>
                <a:cs typeface="Arial" pitchFamily="34" charset="0"/>
              </a:rPr>
              <a:t>@</a:t>
            </a:r>
            <a:r>
              <a:rPr lang="hr-HR" sz="3600" b="1" dirty="0" err="1" smtClean="0">
                <a:latin typeface="Arial" pitchFamily="34" charset="0"/>
                <a:cs typeface="Arial" pitchFamily="34" charset="0"/>
              </a:rPr>
              <a:t>Poke</a:t>
            </a:r>
            <a:r>
              <a:rPr lang="hr-HR" sz="3600" dirty="0" smtClean="0">
                <a:latin typeface="Arial" pitchFamily="34" charset="0"/>
                <a:cs typeface="Arial" pitchFamily="34" charset="0"/>
              </a:rPr>
              <a:t>                           </a:t>
            </a:r>
            <a:endParaRPr lang="hr-HR" sz="3600" dirty="0">
              <a:latin typeface="Arial" pitchFamily="34" charset="0"/>
              <a:cs typeface="Arial" pitchFamily="34" charset="0"/>
            </a:endParaRPr>
          </a:p>
        </p:txBody>
      </p:sp>
      <p:pic>
        <p:nvPicPr>
          <p:cNvPr id="1026" name="Picture 2" descr="C:\Users\ucionica\Desktop\1.jpg"/>
          <p:cNvPicPr>
            <a:picLocks noGrp="1" noChangeAspect="1" noChangeArrowheads="1"/>
          </p:cNvPicPr>
          <p:nvPr>
            <p:ph idx="1"/>
          </p:nvPr>
        </p:nvPicPr>
        <p:blipFill>
          <a:blip r:embed="rId2"/>
          <a:srcRect/>
          <a:stretch>
            <a:fillRect/>
          </a:stretch>
        </p:blipFill>
        <p:spPr bwMode="auto">
          <a:xfrm>
            <a:off x="357158" y="3500438"/>
            <a:ext cx="3588813" cy="2691610"/>
          </a:xfrm>
          <a:prstGeom prst="rect">
            <a:avLst/>
          </a:prstGeom>
          <a:noFill/>
        </p:spPr>
      </p:pic>
      <p:pic>
        <p:nvPicPr>
          <p:cNvPr id="1027" name="Picture 3" descr="C:\Users\ucionica\Desktop\preuzmi.jpg"/>
          <p:cNvPicPr>
            <a:picLocks noChangeAspect="1" noChangeArrowheads="1"/>
          </p:cNvPicPr>
          <p:nvPr/>
        </p:nvPicPr>
        <p:blipFill>
          <a:blip r:embed="rId3"/>
          <a:srcRect/>
          <a:stretch>
            <a:fillRect/>
          </a:stretch>
        </p:blipFill>
        <p:spPr bwMode="auto">
          <a:xfrm>
            <a:off x="4143372" y="3500438"/>
            <a:ext cx="4079383" cy="2714644"/>
          </a:xfrm>
          <a:prstGeom prst="rect">
            <a:avLst/>
          </a:prstGeom>
          <a:noFill/>
        </p:spPr>
      </p:pic>
      <p:pic>
        <p:nvPicPr>
          <p:cNvPr id="1028" name="Picture 4" descr="C:\Users\ucionica\Desktop\preuzmi (1).jpg"/>
          <p:cNvPicPr>
            <a:picLocks noChangeAspect="1" noChangeArrowheads="1"/>
          </p:cNvPicPr>
          <p:nvPr/>
        </p:nvPicPr>
        <p:blipFill>
          <a:blip r:embed="rId4"/>
          <a:srcRect/>
          <a:stretch>
            <a:fillRect/>
          </a:stretch>
        </p:blipFill>
        <p:spPr bwMode="auto">
          <a:xfrm>
            <a:off x="500034" y="1142984"/>
            <a:ext cx="2752727" cy="2061888"/>
          </a:xfrm>
          <a:prstGeom prst="rect">
            <a:avLst/>
          </a:prstGeom>
          <a:noFill/>
        </p:spPr>
      </p:pic>
      <p:pic>
        <p:nvPicPr>
          <p:cNvPr id="1029" name="Picture 5" descr="C:\Users\ucionica\Desktop\preuzmi (2).jpg"/>
          <p:cNvPicPr>
            <a:picLocks noChangeAspect="1" noChangeArrowheads="1"/>
          </p:cNvPicPr>
          <p:nvPr/>
        </p:nvPicPr>
        <p:blipFill>
          <a:blip r:embed="rId5"/>
          <a:srcRect/>
          <a:stretch>
            <a:fillRect/>
          </a:stretch>
        </p:blipFill>
        <p:spPr bwMode="auto">
          <a:xfrm>
            <a:off x="7215206" y="4000504"/>
            <a:ext cx="1743075" cy="2619375"/>
          </a:xfrm>
          <a:prstGeom prst="rect">
            <a:avLst/>
          </a:prstGeom>
          <a:noFill/>
        </p:spPr>
      </p:pic>
      <p:sp>
        <p:nvSpPr>
          <p:cNvPr id="8" name="TekstniOkvir 7"/>
          <p:cNvSpPr txBox="1"/>
          <p:nvPr/>
        </p:nvSpPr>
        <p:spPr>
          <a:xfrm>
            <a:off x="3357554" y="1071546"/>
            <a:ext cx="5572164" cy="2246769"/>
          </a:xfrm>
          <a:prstGeom prst="rect">
            <a:avLst/>
          </a:prstGeom>
          <a:noFill/>
        </p:spPr>
        <p:txBody>
          <a:bodyPr wrap="square" rtlCol="0">
            <a:spAutoFit/>
          </a:bodyPr>
          <a:lstStyle/>
          <a:p>
            <a:r>
              <a:rPr lang="hr-HR" sz="2000" dirty="0" smtClean="0"/>
              <a:t>Muzej starih računala i informatičke tehnologije. U ovom stalnom izložbenom postavu izloženo je preko tisuću eksponata svjetske i hrvatske računalne povijesti. </a:t>
            </a:r>
          </a:p>
          <a:p>
            <a:r>
              <a:rPr lang="hr-HR" sz="2000" dirty="0" smtClean="0"/>
              <a:t>Na prostoru je od tri stotine kvadratnih metara, u centru Rijeke. To je ujedno najveći takav postav u ovom dijelu Europe.</a:t>
            </a:r>
            <a:endParaRPr lang="hr-HR"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smtClean="0"/>
              <a:t>2. dan:</a:t>
            </a:r>
            <a:br>
              <a:rPr lang="hr-HR" dirty="0" smtClean="0"/>
            </a:br>
            <a:r>
              <a:rPr lang="hr-HR" b="1" dirty="0" smtClean="0"/>
              <a:t>Fort </a:t>
            </a:r>
            <a:r>
              <a:rPr lang="hr-HR" b="1" dirty="0" err="1" smtClean="0"/>
              <a:t>Verudela</a:t>
            </a:r>
            <a:r>
              <a:rPr lang="hr-HR" b="1" dirty="0" smtClean="0"/>
              <a:t>- </a:t>
            </a:r>
            <a:r>
              <a:rPr lang="hr-HR" b="1" dirty="0" err="1" smtClean="0"/>
              <a:t>Aquarium</a:t>
            </a:r>
            <a:r>
              <a:rPr lang="hr-HR" b="1" dirty="0" smtClean="0"/>
              <a:t> Pula</a:t>
            </a:r>
            <a:endParaRPr lang="hr-HR" dirty="0"/>
          </a:p>
        </p:txBody>
      </p:sp>
      <p:pic>
        <p:nvPicPr>
          <p:cNvPr id="4" name="Rezervirano mjesto sadržaja 3" descr="IMG_6119.jpg"/>
          <p:cNvPicPr>
            <a:picLocks noGrp="1" noChangeAspect="1"/>
          </p:cNvPicPr>
          <p:nvPr>
            <p:ph idx="1"/>
          </p:nvPr>
        </p:nvPicPr>
        <p:blipFill>
          <a:blip r:embed="rId2"/>
          <a:stretch>
            <a:fillRect/>
          </a:stretch>
        </p:blipFill>
        <p:spPr>
          <a:xfrm>
            <a:off x="1177527" y="1600200"/>
            <a:ext cx="6788945" cy="452596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z="4000" b="1" dirty="0" smtClean="0"/>
              <a:t>Posjetili smo </a:t>
            </a:r>
            <a:r>
              <a:rPr lang="hr-HR" sz="4000" b="1" dirty="0" err="1" smtClean="0"/>
              <a:t>Aquarium</a:t>
            </a:r>
            <a:r>
              <a:rPr lang="hr-HR" sz="4000" b="1" dirty="0" smtClean="0"/>
              <a:t> u Puli </a:t>
            </a:r>
            <a:r>
              <a:rPr lang="hr-HR" dirty="0" smtClean="0">
                <a:sym typeface="Wingdings" pitchFamily="2" charset="2"/>
              </a:rPr>
              <a:t></a:t>
            </a:r>
            <a:endParaRPr lang="hr-HR" dirty="0"/>
          </a:p>
        </p:txBody>
      </p:sp>
      <p:pic>
        <p:nvPicPr>
          <p:cNvPr id="4" name="Rezervirano mjesto sadržaja 3" descr="P1450328.JPG"/>
          <p:cNvPicPr>
            <a:picLocks noGrp="1" noChangeAspect="1"/>
          </p:cNvPicPr>
          <p:nvPr>
            <p:ph idx="1"/>
          </p:nvPr>
        </p:nvPicPr>
        <p:blipFill>
          <a:blip r:embed="rId2" cstate="print"/>
          <a:stretch>
            <a:fillRect/>
          </a:stretch>
        </p:blipFill>
        <p:spPr>
          <a:xfrm>
            <a:off x="1618903" y="1647839"/>
            <a:ext cx="5906193" cy="4430684"/>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Akvarij Pula</a:t>
            </a:r>
            <a:endParaRPr lang="hr-HR" dirty="0"/>
          </a:p>
        </p:txBody>
      </p:sp>
      <p:sp>
        <p:nvSpPr>
          <p:cNvPr id="3" name="Rezervirano mjesto sadržaja 2"/>
          <p:cNvSpPr>
            <a:spLocks noGrp="1"/>
          </p:cNvSpPr>
          <p:nvPr>
            <p:ph idx="1"/>
          </p:nvPr>
        </p:nvSpPr>
        <p:spPr/>
        <p:txBody>
          <a:bodyPr>
            <a:noAutofit/>
          </a:bodyPr>
          <a:lstStyle/>
          <a:p>
            <a:r>
              <a:rPr lang="vi-VN" sz="2000" dirty="0" smtClean="0"/>
              <a:t>Aquarium Pula je najposjećeniji akvarij u Hrvatskoj čiji je cilj prikazivanje ljepote i raznolikosti podmorskog života te približavanje problematike očuvanja prirode široj javnosti. Akvarij je smješten u godina staroj utvrdi Verudela, dijelu nekada moćnog obrambenog sklopa austrougarske Tvrđave Pula, u kojoj se na jedinstven način spaja stoljetna vojna povijest Pule s bogatstvom Jadrana.</a:t>
            </a:r>
            <a:r>
              <a:rPr lang="hr-HR" sz="2000" dirty="0" smtClean="0"/>
              <a:t>  </a:t>
            </a:r>
            <a:r>
              <a:rPr lang="hr-HR" sz="2000" dirty="0" smtClean="0">
                <a:latin typeface="Arial" pitchFamily="34" charset="0"/>
                <a:cs typeface="Arial" pitchFamily="34" charset="0"/>
              </a:rPr>
              <a:t>Akvarij je bogat biljnim i životinjskim organizmima kao što su krokodili, morski psi, kornjače, ribe, meduze </a:t>
            </a:r>
            <a:r>
              <a:rPr lang="hr-HR" sz="2000" dirty="0" err="1" smtClean="0">
                <a:latin typeface="Arial" pitchFamily="34" charset="0"/>
                <a:cs typeface="Arial" pitchFamily="34" charset="0"/>
              </a:rPr>
              <a:t>itd</a:t>
            </a:r>
            <a:r>
              <a:rPr lang="hr-HR" sz="2000" dirty="0" smtClean="0">
                <a:latin typeface="Arial" pitchFamily="34" charset="0"/>
                <a:cs typeface="Arial" pitchFamily="34" charset="0"/>
              </a:rPr>
              <a:t>.</a:t>
            </a:r>
            <a:endParaRPr lang="hr-HR" sz="2000" dirty="0"/>
          </a:p>
        </p:txBody>
      </p:sp>
      <p:pic>
        <p:nvPicPr>
          <p:cNvPr id="4" name="Slika 3" descr="20190511_160428.jpg"/>
          <p:cNvPicPr>
            <a:picLocks noChangeAspect="1"/>
          </p:cNvPicPr>
          <p:nvPr/>
        </p:nvPicPr>
        <p:blipFill>
          <a:blip r:embed="rId2" cstate="print"/>
          <a:stretch>
            <a:fillRect/>
          </a:stretch>
        </p:blipFill>
        <p:spPr>
          <a:xfrm>
            <a:off x="4500562" y="3929066"/>
            <a:ext cx="4045483" cy="25717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4" name="Rezervirano mjesto sadržaja 3" descr="20190511_155343.jpg"/>
          <p:cNvPicPr>
            <a:picLocks noGrp="1" noChangeAspect="1"/>
          </p:cNvPicPr>
          <p:nvPr>
            <p:ph idx="1"/>
          </p:nvPr>
        </p:nvPicPr>
        <p:blipFill>
          <a:blip r:embed="rId2" cstate="print"/>
          <a:stretch>
            <a:fillRect/>
          </a:stretch>
        </p:blipFill>
        <p:spPr>
          <a:xfrm>
            <a:off x="285720" y="428604"/>
            <a:ext cx="3977640" cy="2984269"/>
          </a:xfrm>
        </p:spPr>
      </p:pic>
      <p:pic>
        <p:nvPicPr>
          <p:cNvPr id="5" name="Slika 4" descr="20190511_155806.jpg"/>
          <p:cNvPicPr>
            <a:picLocks noChangeAspect="1"/>
          </p:cNvPicPr>
          <p:nvPr/>
        </p:nvPicPr>
        <p:blipFill>
          <a:blip r:embed="rId3" cstate="print"/>
          <a:stretch>
            <a:fillRect/>
          </a:stretch>
        </p:blipFill>
        <p:spPr>
          <a:xfrm rot="5400000">
            <a:off x="4010918" y="1204000"/>
            <a:ext cx="5631667" cy="4223751"/>
          </a:xfrm>
          <a:prstGeom prst="rect">
            <a:avLst/>
          </a:prstGeom>
        </p:spPr>
      </p:pic>
      <p:pic>
        <p:nvPicPr>
          <p:cNvPr id="6" name="Slika 5" descr="IMG-6069.JPG"/>
          <p:cNvPicPr>
            <a:picLocks noChangeAspect="1"/>
          </p:cNvPicPr>
          <p:nvPr/>
        </p:nvPicPr>
        <p:blipFill>
          <a:blip r:embed="rId4" cstate="print"/>
          <a:srcRect l="17291" t="2055" r="18444"/>
          <a:stretch>
            <a:fillRect/>
          </a:stretch>
        </p:blipFill>
        <p:spPr>
          <a:xfrm rot="5400000">
            <a:off x="785537" y="3429249"/>
            <a:ext cx="2993007" cy="34211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4" name="Rezervirano mjesto sadržaja 3" descr="20190511_153517.jpg"/>
          <p:cNvPicPr>
            <a:picLocks noGrp="1" noChangeAspect="1"/>
          </p:cNvPicPr>
          <p:nvPr>
            <p:ph idx="1"/>
          </p:nvPr>
        </p:nvPicPr>
        <p:blipFill>
          <a:blip r:embed="rId2" cstate="print"/>
          <a:stretch>
            <a:fillRect/>
          </a:stretch>
        </p:blipFill>
        <p:spPr>
          <a:xfrm rot="5400000">
            <a:off x="178562" y="2607464"/>
            <a:ext cx="3786215" cy="3571900"/>
          </a:xfrm>
        </p:spPr>
      </p:pic>
      <p:pic>
        <p:nvPicPr>
          <p:cNvPr id="5" name="Slika 4" descr="20190511_155758.jpg"/>
          <p:cNvPicPr>
            <a:picLocks noChangeAspect="1"/>
          </p:cNvPicPr>
          <p:nvPr/>
        </p:nvPicPr>
        <p:blipFill>
          <a:blip r:embed="rId3" cstate="print"/>
          <a:srcRect r="11999" b="-2667"/>
          <a:stretch>
            <a:fillRect/>
          </a:stretch>
        </p:blipFill>
        <p:spPr>
          <a:xfrm rot="5400000">
            <a:off x="3768310" y="303600"/>
            <a:ext cx="3143273" cy="2964653"/>
          </a:xfrm>
          <a:prstGeom prst="rect">
            <a:avLst/>
          </a:prstGeom>
        </p:spPr>
      </p:pic>
      <p:pic>
        <p:nvPicPr>
          <p:cNvPr id="6" name="Slika 5" descr="20190511_154745.jpg"/>
          <p:cNvPicPr>
            <a:picLocks noChangeAspect="1"/>
          </p:cNvPicPr>
          <p:nvPr/>
        </p:nvPicPr>
        <p:blipFill>
          <a:blip r:embed="rId4" cstate="print"/>
          <a:stretch>
            <a:fillRect/>
          </a:stretch>
        </p:blipFill>
        <p:spPr>
          <a:xfrm rot="5400000">
            <a:off x="5203052" y="3655204"/>
            <a:ext cx="3167052" cy="271464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b="1" dirty="0" smtClean="0"/>
              <a:t>Radionica na obali</a:t>
            </a:r>
            <a:endParaRPr lang="hr-HR" b="1" dirty="0"/>
          </a:p>
        </p:txBody>
      </p:sp>
      <p:sp>
        <p:nvSpPr>
          <p:cNvPr id="3" name="Rezervirano mjesto sadržaja 2"/>
          <p:cNvSpPr>
            <a:spLocks noGrp="1"/>
          </p:cNvSpPr>
          <p:nvPr>
            <p:ph idx="1"/>
          </p:nvPr>
        </p:nvSpPr>
        <p:spPr>
          <a:xfrm>
            <a:off x="285720" y="1643050"/>
            <a:ext cx="2286016" cy="3857651"/>
          </a:xfrm>
        </p:spPr>
        <p:txBody>
          <a:bodyPr>
            <a:normAutofit/>
          </a:bodyPr>
          <a:lstStyle/>
          <a:p>
            <a:pPr algn="ctr">
              <a:buNone/>
            </a:pPr>
            <a:r>
              <a:rPr lang="hr-HR" sz="2000" b="1" dirty="0" smtClean="0">
                <a:latin typeface="Arial" pitchFamily="34" charset="0"/>
                <a:cs typeface="Arial" pitchFamily="34" charset="0"/>
              </a:rPr>
              <a:t>Predavanje i radionica na obali </a:t>
            </a:r>
          </a:p>
          <a:p>
            <a:pPr>
              <a:buNone/>
            </a:pPr>
            <a:r>
              <a:rPr lang="hr-HR" sz="2000" dirty="0" smtClean="0">
                <a:latin typeface="Arial" pitchFamily="34" charset="0"/>
                <a:cs typeface="Arial" pitchFamily="34" charset="0"/>
              </a:rPr>
              <a:t>      - prikupljanje  biljnih  i životinjskih  organizma u zoni plime i oseke i plitkom moru</a:t>
            </a:r>
          </a:p>
          <a:p>
            <a:pPr>
              <a:buNone/>
            </a:pPr>
            <a:r>
              <a:rPr lang="hr-HR" sz="2000" dirty="0" smtClean="0">
                <a:latin typeface="Arial" pitchFamily="34" charset="0"/>
                <a:cs typeface="Arial" pitchFamily="34" charset="0"/>
              </a:rPr>
              <a:t>     (</a:t>
            </a:r>
            <a:r>
              <a:rPr lang="hr-HR" sz="2000" i="1" dirty="0" smtClean="0">
                <a:latin typeface="Arial" pitchFamily="34" charset="0"/>
                <a:cs typeface="Arial" pitchFamily="34" charset="0"/>
              </a:rPr>
              <a:t>zona </a:t>
            </a:r>
            <a:r>
              <a:rPr lang="hr-HR" sz="2000" i="1" dirty="0" err="1" smtClean="0">
                <a:latin typeface="Arial" pitchFamily="34" charset="0"/>
                <a:cs typeface="Arial" pitchFamily="34" charset="0"/>
              </a:rPr>
              <a:t>litor</a:t>
            </a:r>
            <a:r>
              <a:rPr lang="hr-HR" sz="2000" i="1" dirty="0" err="1" smtClean="0"/>
              <a:t>ala</a:t>
            </a:r>
            <a:r>
              <a:rPr lang="hr-HR" sz="2000" dirty="0" smtClean="0"/>
              <a:t>)</a:t>
            </a:r>
            <a:endParaRPr lang="hr-HR" sz="2000" dirty="0"/>
          </a:p>
        </p:txBody>
      </p:sp>
      <p:pic>
        <p:nvPicPr>
          <p:cNvPr id="4" name="Slika 3" descr="IMG_20190511_151717.jpg"/>
          <p:cNvPicPr>
            <a:picLocks noChangeAspect="1"/>
          </p:cNvPicPr>
          <p:nvPr/>
        </p:nvPicPr>
        <p:blipFill>
          <a:blip r:embed="rId2" cstate="print"/>
          <a:stretch>
            <a:fillRect/>
          </a:stretch>
        </p:blipFill>
        <p:spPr>
          <a:xfrm>
            <a:off x="2643174" y="1428736"/>
            <a:ext cx="6048417" cy="453631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4" name="Rezervirano mjesto sadržaja 3" descr="IMG_20190511_150852.jpg"/>
          <p:cNvPicPr>
            <a:picLocks noGrp="1" noChangeAspect="1"/>
          </p:cNvPicPr>
          <p:nvPr>
            <p:ph idx="1"/>
          </p:nvPr>
        </p:nvPicPr>
        <p:blipFill>
          <a:blip r:embed="rId2" cstate="print"/>
          <a:stretch>
            <a:fillRect/>
          </a:stretch>
        </p:blipFill>
        <p:spPr>
          <a:xfrm>
            <a:off x="714348" y="500042"/>
            <a:ext cx="3750495" cy="5000660"/>
          </a:xfrm>
        </p:spPr>
      </p:pic>
      <p:pic>
        <p:nvPicPr>
          <p:cNvPr id="5" name="Slika 4" descr="IMG_20190511_154719.jpg"/>
          <p:cNvPicPr>
            <a:picLocks noChangeAspect="1"/>
          </p:cNvPicPr>
          <p:nvPr/>
        </p:nvPicPr>
        <p:blipFill>
          <a:blip r:embed="rId3" cstate="print"/>
          <a:stretch>
            <a:fillRect/>
          </a:stretch>
        </p:blipFill>
        <p:spPr>
          <a:xfrm>
            <a:off x="4857752" y="571480"/>
            <a:ext cx="3768355" cy="5024471"/>
          </a:xfrm>
          <a:prstGeom prst="rect">
            <a:avLst/>
          </a:prstGeom>
        </p:spPr>
      </p:pic>
      <p:sp>
        <p:nvSpPr>
          <p:cNvPr id="6" name="TekstniOkvir 5"/>
          <p:cNvSpPr txBox="1"/>
          <p:nvPr/>
        </p:nvSpPr>
        <p:spPr>
          <a:xfrm>
            <a:off x="785786" y="5786454"/>
            <a:ext cx="7358114" cy="369332"/>
          </a:xfrm>
          <a:prstGeom prst="rect">
            <a:avLst/>
          </a:prstGeom>
          <a:noFill/>
        </p:spPr>
        <p:txBody>
          <a:bodyPr wrap="square" rtlCol="0">
            <a:spAutoFit/>
          </a:bodyPr>
          <a:lstStyle/>
          <a:p>
            <a:r>
              <a:rPr lang="hr-HR" dirty="0" smtClean="0"/>
              <a:t>SAKUPLJENE ŽIVOTINJE  LITORALA                     MORSKI PUŽ GOLAČ</a:t>
            </a:r>
            <a:endParaRPr lang="hr-H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zervirano mjesto sadržaja 5" descr="111100-pula-maketa-grada.jpg"/>
          <p:cNvPicPr>
            <a:picLocks noGrp="1" noChangeAspect="1"/>
          </p:cNvPicPr>
          <p:nvPr>
            <p:ph idx="1"/>
          </p:nvPr>
        </p:nvPicPr>
        <p:blipFill>
          <a:blip r:embed="rId2"/>
          <a:srcRect b="10978"/>
          <a:stretch>
            <a:fillRect/>
          </a:stretch>
        </p:blipFill>
        <p:spPr>
          <a:xfrm>
            <a:off x="1285852" y="1357298"/>
            <a:ext cx="6680898" cy="4460617"/>
          </a:xfrm>
        </p:spPr>
      </p:pic>
      <p:sp>
        <p:nvSpPr>
          <p:cNvPr id="2" name="Naslov 1"/>
          <p:cNvSpPr>
            <a:spLocks noGrp="1"/>
          </p:cNvSpPr>
          <p:nvPr>
            <p:ph type="title"/>
          </p:nvPr>
        </p:nvSpPr>
        <p:spPr/>
        <p:txBody>
          <a:bodyPr/>
          <a:lstStyle/>
          <a:p>
            <a:r>
              <a:rPr lang="hr-HR" b="1" dirty="0" smtClean="0"/>
              <a:t>Razgled grada Pule</a:t>
            </a:r>
            <a:endParaRPr lang="hr-HR" dirty="0"/>
          </a:p>
        </p:txBody>
      </p:sp>
      <p:sp>
        <p:nvSpPr>
          <p:cNvPr id="7" name="TekstniOkvir 6"/>
          <p:cNvSpPr txBox="1"/>
          <p:nvPr/>
        </p:nvSpPr>
        <p:spPr>
          <a:xfrm>
            <a:off x="3428992" y="6000768"/>
            <a:ext cx="3714776" cy="369332"/>
          </a:xfrm>
          <a:prstGeom prst="rect">
            <a:avLst/>
          </a:prstGeom>
          <a:noFill/>
        </p:spPr>
        <p:txBody>
          <a:bodyPr wrap="square" rtlCol="0">
            <a:spAutoFit/>
          </a:bodyPr>
          <a:lstStyle/>
          <a:p>
            <a:r>
              <a:rPr lang="hr-HR" dirty="0" smtClean="0"/>
              <a:t>MAKETA GRADA PULE</a:t>
            </a:r>
            <a:endParaRPr lang="hr-H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401080" cy="1143000"/>
          </a:xfrm>
        </p:spPr>
        <p:txBody>
          <a:bodyPr>
            <a:normAutofit/>
          </a:bodyPr>
          <a:lstStyle/>
          <a:p>
            <a:pPr algn="r"/>
            <a:r>
              <a:rPr lang="hr-HR" sz="3200" b="1" dirty="0" smtClean="0">
                <a:latin typeface="+mn-lt"/>
              </a:rPr>
              <a:t>   </a:t>
            </a:r>
            <a:r>
              <a:rPr lang="vi-VN" sz="3200" b="1" dirty="0" smtClean="0">
                <a:latin typeface="+mn-lt"/>
              </a:rPr>
              <a:t>Amfiteatar</a:t>
            </a:r>
            <a:r>
              <a:rPr lang="hr-HR" sz="3200" b="1" dirty="0" smtClean="0">
                <a:latin typeface="+mn-lt"/>
              </a:rPr>
              <a:t> - </a:t>
            </a:r>
            <a:r>
              <a:rPr lang="vi-VN" sz="3200" b="1" dirty="0" smtClean="0">
                <a:latin typeface="+mn-lt"/>
              </a:rPr>
              <a:t>Pulska Arena</a:t>
            </a:r>
            <a:endParaRPr lang="hr-HR" sz="3200" b="1" dirty="0">
              <a:latin typeface="+mn-lt"/>
            </a:endParaRPr>
          </a:p>
        </p:txBody>
      </p:sp>
      <p:pic>
        <p:nvPicPr>
          <p:cNvPr id="4" name="Rezervirano mjesto sadržaja 3" descr="20190511_181841.jpg"/>
          <p:cNvPicPr>
            <a:picLocks noGrp="1" noChangeAspect="1"/>
          </p:cNvPicPr>
          <p:nvPr>
            <p:ph idx="1"/>
          </p:nvPr>
        </p:nvPicPr>
        <p:blipFill>
          <a:blip r:embed="rId3" cstate="print"/>
          <a:stretch>
            <a:fillRect/>
          </a:stretch>
        </p:blipFill>
        <p:spPr>
          <a:xfrm>
            <a:off x="3929058" y="1142984"/>
            <a:ext cx="4856235" cy="3643338"/>
          </a:xfrm>
        </p:spPr>
      </p:pic>
      <p:pic>
        <p:nvPicPr>
          <p:cNvPr id="5" name="Slika 4" descr="20190511_164431.jpg"/>
          <p:cNvPicPr>
            <a:picLocks noChangeAspect="1"/>
          </p:cNvPicPr>
          <p:nvPr/>
        </p:nvPicPr>
        <p:blipFill>
          <a:blip r:embed="rId4" cstate="print"/>
          <a:stretch>
            <a:fillRect/>
          </a:stretch>
        </p:blipFill>
        <p:spPr>
          <a:xfrm rot="5400000">
            <a:off x="-13312" y="1013388"/>
            <a:ext cx="4312838" cy="3143272"/>
          </a:xfrm>
          <a:prstGeom prst="rect">
            <a:avLst/>
          </a:prstGeom>
        </p:spPr>
      </p:pic>
      <p:sp>
        <p:nvSpPr>
          <p:cNvPr id="7" name="Pravokutnik 6"/>
          <p:cNvSpPr/>
          <p:nvPr/>
        </p:nvSpPr>
        <p:spPr>
          <a:xfrm>
            <a:off x="285720" y="4929198"/>
            <a:ext cx="8501122" cy="1631216"/>
          </a:xfrm>
          <a:prstGeom prst="rect">
            <a:avLst/>
          </a:prstGeom>
        </p:spPr>
        <p:txBody>
          <a:bodyPr wrap="square">
            <a:spAutoFit/>
          </a:bodyPr>
          <a:lstStyle/>
          <a:p>
            <a:r>
              <a:rPr lang="hr-HR" sz="2000" b="1" i="1" dirty="0" smtClean="0">
                <a:latin typeface="Arial" pitchFamily="34" charset="0"/>
                <a:cs typeface="Arial" pitchFamily="34" charset="0"/>
              </a:rPr>
              <a:t>Amfiteatar </a:t>
            </a:r>
            <a:r>
              <a:rPr lang="vi-VN" sz="2000" b="1" i="1" dirty="0" smtClean="0">
                <a:latin typeface="Arial" pitchFamily="34" charset="0"/>
                <a:cs typeface="Arial" pitchFamily="34" charset="0"/>
              </a:rPr>
              <a:t>u Puli ili Pulska Arena</a:t>
            </a:r>
            <a:r>
              <a:rPr lang="vi-VN" sz="2000" dirty="0" smtClean="0"/>
              <a:t> najveći je i najsačuvaniji spomenik</a:t>
            </a:r>
            <a:r>
              <a:rPr lang="hr-HR" sz="2000" dirty="0" smtClean="0"/>
              <a:t> antičkog </a:t>
            </a:r>
            <a:r>
              <a:rPr lang="vi-VN" sz="2000" dirty="0" smtClean="0"/>
              <a:t>graditeljstva u </a:t>
            </a:r>
            <a:r>
              <a:rPr lang="hr-HR" sz="2000" dirty="0" smtClean="0"/>
              <a:t>Hrvatskoj</a:t>
            </a:r>
            <a:r>
              <a:rPr lang="vi-VN" sz="2000" dirty="0" smtClean="0"/>
              <a:t>. </a:t>
            </a:r>
            <a:endParaRPr lang="hr-HR" sz="2000" dirty="0" smtClean="0"/>
          </a:p>
          <a:p>
            <a:r>
              <a:rPr lang="vi-VN" sz="2000" dirty="0" smtClean="0"/>
              <a:t>Uspoređujući ga s više od 200 rimskih</a:t>
            </a:r>
            <a:r>
              <a:rPr lang="hr-HR" sz="2000" dirty="0" smtClean="0"/>
              <a:t> </a:t>
            </a:r>
            <a:r>
              <a:rPr lang="hr-HR" sz="2000" dirty="0" smtClean="0">
                <a:latin typeface="Arial" pitchFamily="34" charset="0"/>
                <a:cs typeface="Arial" pitchFamily="34" charset="0"/>
              </a:rPr>
              <a:t>arena </a:t>
            </a:r>
            <a:r>
              <a:rPr lang="hr-HR" sz="2000" dirty="0" smtClean="0"/>
              <a:t> </a:t>
            </a:r>
            <a:r>
              <a:rPr lang="vi-VN" sz="2000" dirty="0" smtClean="0"/>
              <a:t>plašt pulskog amfiteatra s četiri stubišna tornja je najsačuvaniji i rijedak primjer jedinstvenih tehničkih i tehnoloških rješenja</a:t>
            </a:r>
            <a:r>
              <a:rPr lang="hr-HR" sz="2000" dirty="0" smtClean="0"/>
              <a:t>.</a:t>
            </a:r>
            <a:endParaRPr lang="hr-HR"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14282" y="274638"/>
            <a:ext cx="8472518" cy="1143000"/>
          </a:xfrm>
        </p:spPr>
        <p:txBody>
          <a:bodyPr>
            <a:normAutofit fontScale="90000"/>
          </a:bodyPr>
          <a:lstStyle/>
          <a:p>
            <a:r>
              <a:rPr lang="hr-HR" sz="3600" dirty="0" smtClean="0">
                <a:latin typeface="Arial" pitchFamily="34" charset="0"/>
                <a:cs typeface="Arial" pitchFamily="34" charset="0"/>
              </a:rPr>
              <a:t>Prvi dan - </a:t>
            </a:r>
            <a:r>
              <a:rPr lang="hr-HR" sz="3600" b="1" dirty="0" smtClean="0">
                <a:latin typeface="Arial" pitchFamily="34" charset="0"/>
                <a:cs typeface="Arial" pitchFamily="34" charset="0"/>
              </a:rPr>
              <a:t>Zeleni vir, Vražji prolaz </a:t>
            </a:r>
            <a:r>
              <a:rPr lang="hr-HR" sz="3600" dirty="0" smtClean="0">
                <a:latin typeface="Arial" pitchFamily="34" charset="0"/>
                <a:cs typeface="Arial" pitchFamily="34" charset="0"/>
              </a:rPr>
              <a:t>i vila Ružić</a:t>
            </a:r>
            <a:endParaRPr lang="hr-HR" sz="3600" dirty="0">
              <a:latin typeface="Arial" pitchFamily="34" charset="0"/>
              <a:cs typeface="Arial" pitchFamily="34" charset="0"/>
            </a:endParaRPr>
          </a:p>
        </p:txBody>
      </p:sp>
      <p:pic>
        <p:nvPicPr>
          <p:cNvPr id="4" name="Rezervirano mjesto sadržaja 3" descr="P1450228.JPG"/>
          <p:cNvPicPr>
            <a:picLocks noGrp="1" noChangeAspect="1"/>
          </p:cNvPicPr>
          <p:nvPr>
            <p:ph idx="1"/>
          </p:nvPr>
        </p:nvPicPr>
        <p:blipFill>
          <a:blip r:embed="rId2" cstate="print"/>
          <a:stretch>
            <a:fillRect/>
          </a:stretch>
        </p:blipFill>
        <p:spPr>
          <a:xfrm>
            <a:off x="1142976" y="1285860"/>
            <a:ext cx="6874961" cy="5156221"/>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286380" y="1285860"/>
            <a:ext cx="3714776" cy="4357718"/>
          </a:xfrm>
        </p:spPr>
        <p:txBody>
          <a:bodyPr>
            <a:noAutofit/>
          </a:bodyPr>
          <a:lstStyle/>
          <a:p>
            <a:pPr algn="l"/>
            <a:r>
              <a:rPr lang="hr-HR" sz="2400" dirty="0" smtClean="0">
                <a:latin typeface="Arial" pitchFamily="34" charset="0"/>
                <a:cs typeface="Arial" pitchFamily="34" charset="0"/>
              </a:rPr>
              <a:t>Nalazi na trgu </a:t>
            </a:r>
            <a:r>
              <a:rPr lang="hr-HR" sz="2400" dirty="0" err="1" smtClean="0">
                <a:latin typeface="Arial" pitchFamily="34" charset="0"/>
                <a:cs typeface="Arial" pitchFamily="34" charset="0"/>
              </a:rPr>
              <a:t>Portarata</a:t>
            </a:r>
            <a:r>
              <a:rPr lang="hr-HR" sz="2400" dirty="0" smtClean="0">
                <a:latin typeface="Arial" pitchFamily="34" charset="0"/>
                <a:cs typeface="Arial" pitchFamily="34" charset="0"/>
              </a:rPr>
              <a:t>, odnosno uz istočni rub nekadašnjih gradskih zidina.</a:t>
            </a:r>
            <a:br>
              <a:rPr lang="hr-HR" sz="2400" dirty="0" smtClean="0">
                <a:latin typeface="Arial" pitchFamily="34" charset="0"/>
                <a:cs typeface="Arial" pitchFamily="34" charset="0"/>
              </a:rPr>
            </a:br>
            <a:r>
              <a:rPr lang="hr-HR" sz="2400" dirty="0" smtClean="0">
                <a:latin typeface="Arial" pitchFamily="34" charset="0"/>
                <a:cs typeface="Arial" pitchFamily="34" charset="0"/>
              </a:rPr>
              <a:t>Nekada je bio smješten unutar zidina, uz gradska vrata,  koja su nosila ime </a:t>
            </a:r>
            <a:r>
              <a:rPr lang="hr-HR" sz="2400" i="1" dirty="0" smtClean="0">
                <a:latin typeface="Arial" pitchFamily="34" charset="0"/>
                <a:cs typeface="Arial" pitchFamily="34" charset="0"/>
              </a:rPr>
              <a:t>Zlatna vrata</a:t>
            </a:r>
            <a:r>
              <a:rPr lang="hr-HR" sz="2400" dirty="0" smtClean="0">
                <a:latin typeface="Arial" pitchFamily="34" charset="0"/>
                <a:cs typeface="Arial" pitchFamily="34" charset="0"/>
              </a:rPr>
              <a:t>, pa se tako danas tim imenom naziva preostali slavoluk. </a:t>
            </a:r>
            <a:endParaRPr lang="hr-HR" sz="2400" dirty="0">
              <a:latin typeface="Arial" pitchFamily="34" charset="0"/>
              <a:cs typeface="Arial" pitchFamily="34" charset="0"/>
            </a:endParaRPr>
          </a:p>
        </p:txBody>
      </p:sp>
      <p:pic>
        <p:nvPicPr>
          <p:cNvPr id="4" name="Rezervirano mjesto sadržaja 3" descr="20190511_173519.jpg"/>
          <p:cNvPicPr>
            <a:picLocks noGrp="1" noChangeAspect="1"/>
          </p:cNvPicPr>
          <p:nvPr>
            <p:ph idx="1"/>
          </p:nvPr>
        </p:nvPicPr>
        <p:blipFill>
          <a:blip r:embed="rId2" cstate="print"/>
          <a:stretch>
            <a:fillRect/>
          </a:stretch>
        </p:blipFill>
        <p:spPr>
          <a:xfrm rot="5400000">
            <a:off x="545237" y="1169219"/>
            <a:ext cx="4357719" cy="4876753"/>
          </a:xfrm>
        </p:spPr>
      </p:pic>
      <p:sp>
        <p:nvSpPr>
          <p:cNvPr id="5" name="Pravokutnik 4"/>
          <p:cNvSpPr/>
          <p:nvPr/>
        </p:nvSpPr>
        <p:spPr>
          <a:xfrm>
            <a:off x="357158" y="714356"/>
            <a:ext cx="4572000" cy="523220"/>
          </a:xfrm>
          <a:prstGeom prst="rect">
            <a:avLst/>
          </a:prstGeom>
        </p:spPr>
        <p:txBody>
          <a:bodyPr>
            <a:spAutoFit/>
          </a:bodyPr>
          <a:lstStyle/>
          <a:p>
            <a:r>
              <a:rPr lang="hr-HR" sz="2800" b="1" dirty="0" smtClean="0"/>
              <a:t>Slavoluk – Zlatna vrata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vi-VN" sz="4000" b="1" dirty="0" smtClean="0">
                <a:latin typeface="+mn-lt"/>
              </a:rPr>
              <a:t>Augustov hram</a:t>
            </a:r>
            <a:endParaRPr lang="hr-HR" sz="4000" b="1" dirty="0">
              <a:latin typeface="+mn-lt"/>
            </a:endParaRPr>
          </a:p>
        </p:txBody>
      </p:sp>
      <p:pic>
        <p:nvPicPr>
          <p:cNvPr id="4" name="Rezervirano mjesto sadržaja 3" descr="20190511_174245 (1).jpg"/>
          <p:cNvPicPr>
            <a:picLocks noGrp="1" noChangeAspect="1"/>
          </p:cNvPicPr>
          <p:nvPr>
            <p:ph idx="1"/>
          </p:nvPr>
        </p:nvPicPr>
        <p:blipFill>
          <a:blip r:embed="rId2" cstate="print"/>
          <a:stretch>
            <a:fillRect/>
          </a:stretch>
        </p:blipFill>
        <p:spPr>
          <a:xfrm rot="5400000">
            <a:off x="440140" y="1488630"/>
            <a:ext cx="3786214" cy="4380807"/>
          </a:xfrm>
        </p:spPr>
      </p:pic>
      <p:sp>
        <p:nvSpPr>
          <p:cNvPr id="5" name="Pravokutnik 4"/>
          <p:cNvSpPr/>
          <p:nvPr/>
        </p:nvSpPr>
        <p:spPr>
          <a:xfrm>
            <a:off x="4786314" y="1428736"/>
            <a:ext cx="4071966" cy="4401205"/>
          </a:xfrm>
          <a:prstGeom prst="rect">
            <a:avLst/>
          </a:prstGeom>
        </p:spPr>
        <p:txBody>
          <a:bodyPr wrap="square">
            <a:spAutoFit/>
          </a:bodyPr>
          <a:lstStyle/>
          <a:p>
            <a:endParaRPr lang="hr-HR" sz="2000" b="1" i="1" dirty="0" smtClean="0"/>
          </a:p>
          <a:p>
            <a:r>
              <a:rPr lang="vi-VN" sz="2000" b="1" i="1" dirty="0" smtClean="0"/>
              <a:t>Augustov hram </a:t>
            </a:r>
            <a:r>
              <a:rPr lang="vi-VN" sz="2000" dirty="0" smtClean="0"/>
              <a:t>je dobro očuvani rimski hram u centru Pule na središnjem gradskom trgu Forum. </a:t>
            </a:r>
            <a:endParaRPr lang="hr-HR" sz="2000" dirty="0" smtClean="0"/>
          </a:p>
          <a:p>
            <a:r>
              <a:rPr lang="hr-HR" sz="2000" dirty="0" smtClean="0"/>
              <a:t>N</a:t>
            </a:r>
            <a:r>
              <a:rPr lang="vi-VN" sz="2000" dirty="0" smtClean="0"/>
              <a:t>alazi se na podiju s tetrastilnim prostilnim trijemom s korintskim stupovima</a:t>
            </a:r>
            <a:r>
              <a:rPr lang="hr-HR" sz="2000" dirty="0" smtClean="0"/>
              <a:t>.</a:t>
            </a:r>
          </a:p>
          <a:p>
            <a:endParaRPr lang="hr-HR" sz="2000" dirty="0" smtClean="0"/>
          </a:p>
          <a:p>
            <a:r>
              <a:rPr lang="vi-VN" sz="2000" dirty="0" smtClean="0"/>
              <a:t>Hram koji je posvećen prvom rimskom caru Augustu </a:t>
            </a:r>
            <a:r>
              <a:rPr lang="hr-HR" sz="2000" dirty="0" smtClean="0"/>
              <a:t>(</a:t>
            </a:r>
            <a:r>
              <a:rPr lang="hr-HR" sz="2000" i="1" dirty="0" smtClean="0">
                <a:latin typeface="Arial" pitchFamily="34" charset="0"/>
                <a:cs typeface="Arial" pitchFamily="34" charset="0"/>
              </a:rPr>
              <a:t>Gaj Julije Cezar </a:t>
            </a:r>
            <a:r>
              <a:rPr lang="hr-HR" sz="2000" i="1" dirty="0" err="1" smtClean="0">
                <a:latin typeface="Arial" pitchFamily="34" charset="0"/>
                <a:cs typeface="Arial" pitchFamily="34" charset="0"/>
              </a:rPr>
              <a:t>Oktavijan</a:t>
            </a:r>
            <a:r>
              <a:rPr lang="hr-HR" sz="2000" dirty="0" smtClean="0"/>
              <a:t>) ,  </a:t>
            </a:r>
            <a:r>
              <a:rPr lang="vi-VN" sz="2000" dirty="0" smtClean="0"/>
              <a:t>sagrađen je za vrijeme careva života između </a:t>
            </a:r>
            <a:r>
              <a:rPr lang="hr-HR" sz="2000" dirty="0" smtClean="0"/>
              <a:t>63</a:t>
            </a:r>
            <a:r>
              <a:rPr lang="vi-VN" sz="2000" dirty="0" smtClean="0"/>
              <a:t>.</a:t>
            </a:r>
            <a:r>
              <a:rPr lang="hr-HR" sz="2000" dirty="0" smtClean="0"/>
              <a:t>godine</a:t>
            </a:r>
            <a:r>
              <a:rPr lang="vi-VN" sz="2000" dirty="0" smtClean="0"/>
              <a:t> pr. Kr. i njegove smrti 14. godine nove ere. </a:t>
            </a:r>
            <a:endParaRPr lang="hr-HR" sz="20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868346"/>
          </a:xfrm>
        </p:spPr>
        <p:txBody>
          <a:bodyPr/>
          <a:lstStyle/>
          <a:p>
            <a:r>
              <a:rPr lang="hr-HR" dirty="0" smtClean="0">
                <a:latin typeface="Arial" pitchFamily="34" charset="0"/>
                <a:cs typeface="Arial" pitchFamily="34" charset="0"/>
              </a:rPr>
              <a:t>Zeleni vir</a:t>
            </a:r>
            <a:endParaRPr lang="hr-HR" dirty="0">
              <a:latin typeface="Arial" pitchFamily="34" charset="0"/>
              <a:cs typeface="Arial" pitchFamily="34" charset="0"/>
            </a:endParaRPr>
          </a:p>
        </p:txBody>
      </p:sp>
      <p:pic>
        <p:nvPicPr>
          <p:cNvPr id="4" name="Rezervirano mjesto sadržaja 3" descr="IMG_3673.jpeg"/>
          <p:cNvPicPr>
            <a:picLocks noGrp="1" noChangeAspect="1"/>
          </p:cNvPicPr>
          <p:nvPr>
            <p:ph idx="1"/>
          </p:nvPr>
        </p:nvPicPr>
        <p:blipFill>
          <a:blip r:embed="rId2" cstate="print"/>
          <a:stretch>
            <a:fillRect/>
          </a:stretch>
        </p:blipFill>
        <p:spPr>
          <a:xfrm>
            <a:off x="500034" y="1142984"/>
            <a:ext cx="3714776" cy="4953035"/>
          </a:xfrm>
        </p:spPr>
      </p:pic>
      <p:pic>
        <p:nvPicPr>
          <p:cNvPr id="5" name="Slika 4" descr="IMG_3665 (1).jpeg"/>
          <p:cNvPicPr>
            <a:picLocks noChangeAspect="1"/>
          </p:cNvPicPr>
          <p:nvPr/>
        </p:nvPicPr>
        <p:blipFill>
          <a:blip r:embed="rId3" cstate="print"/>
          <a:stretch>
            <a:fillRect/>
          </a:stretch>
        </p:blipFill>
        <p:spPr>
          <a:xfrm>
            <a:off x="4947030" y="1142960"/>
            <a:ext cx="3696935" cy="492924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Potok Curak- </a:t>
            </a:r>
            <a:r>
              <a:rPr lang="hr-HR" sz="3600" dirty="0" smtClean="0"/>
              <a:t>postaje za istraživanje</a:t>
            </a:r>
            <a:endParaRPr lang="hr-HR" dirty="0"/>
          </a:p>
        </p:txBody>
      </p:sp>
      <p:pic>
        <p:nvPicPr>
          <p:cNvPr id="3" name="Slika 2" descr="IMG_3638 (1).jpeg"/>
          <p:cNvPicPr>
            <a:picLocks noChangeAspect="1"/>
          </p:cNvPicPr>
          <p:nvPr/>
        </p:nvPicPr>
        <p:blipFill>
          <a:blip r:embed="rId2" cstate="print"/>
          <a:stretch>
            <a:fillRect/>
          </a:stretch>
        </p:blipFill>
        <p:spPr>
          <a:xfrm>
            <a:off x="500034" y="1214399"/>
            <a:ext cx="3857652" cy="5143535"/>
          </a:xfrm>
          <a:prstGeom prst="rect">
            <a:avLst/>
          </a:prstGeom>
        </p:spPr>
      </p:pic>
      <p:pic>
        <p:nvPicPr>
          <p:cNvPr id="4" name="Slika 3" descr="20190510_094736 (1).jpg"/>
          <p:cNvPicPr>
            <a:picLocks noChangeAspect="1"/>
          </p:cNvPicPr>
          <p:nvPr/>
        </p:nvPicPr>
        <p:blipFill>
          <a:blip r:embed="rId3" cstate="print"/>
          <a:stretch>
            <a:fillRect/>
          </a:stretch>
        </p:blipFill>
        <p:spPr>
          <a:xfrm>
            <a:off x="4857752" y="1214422"/>
            <a:ext cx="3964791" cy="514353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sz="3600" dirty="0" smtClean="0">
                <a:latin typeface="Arial" pitchFamily="34" charset="0"/>
                <a:cs typeface="Arial" pitchFamily="34" charset="0"/>
              </a:rPr>
              <a:t>Radionica na potoku Curak- </a:t>
            </a:r>
            <a:r>
              <a:rPr lang="hr-HR" sz="3600" b="1" dirty="0" smtClean="0">
                <a:latin typeface="Arial" pitchFamily="34" charset="0"/>
                <a:cs typeface="Arial" pitchFamily="34" charset="0"/>
              </a:rPr>
              <a:t>BIOLOGIJA</a:t>
            </a:r>
            <a:endParaRPr lang="hr-HR" sz="3600" b="1" dirty="0">
              <a:latin typeface="Arial" pitchFamily="34" charset="0"/>
              <a:cs typeface="Arial" pitchFamily="34" charset="0"/>
            </a:endParaRPr>
          </a:p>
        </p:txBody>
      </p:sp>
      <p:pic>
        <p:nvPicPr>
          <p:cNvPr id="17410" name="Picture 2" descr="C:\Users\ucionica\Desktop\2. a i b terenska nastava slike\IMG_20190510_101224.jpg"/>
          <p:cNvPicPr>
            <a:picLocks noChangeAspect="1" noChangeArrowheads="1"/>
          </p:cNvPicPr>
          <p:nvPr/>
        </p:nvPicPr>
        <p:blipFill>
          <a:blip r:embed="rId2" cstate="print"/>
          <a:srcRect/>
          <a:stretch>
            <a:fillRect/>
          </a:stretch>
        </p:blipFill>
        <p:spPr bwMode="auto">
          <a:xfrm>
            <a:off x="142844" y="1500174"/>
            <a:ext cx="4572032" cy="3429024"/>
          </a:xfrm>
          <a:prstGeom prst="rect">
            <a:avLst/>
          </a:prstGeom>
          <a:noFill/>
        </p:spPr>
      </p:pic>
      <p:pic>
        <p:nvPicPr>
          <p:cNvPr id="2050" name="Picture 2" descr="C:\Users\ucionica\Downloads\IMG_20190510_112213 (3).jpg"/>
          <p:cNvPicPr>
            <a:picLocks noChangeAspect="1" noChangeArrowheads="1"/>
          </p:cNvPicPr>
          <p:nvPr/>
        </p:nvPicPr>
        <p:blipFill>
          <a:blip r:embed="rId3" cstate="print"/>
          <a:srcRect/>
          <a:stretch>
            <a:fillRect/>
          </a:stretch>
        </p:blipFill>
        <p:spPr bwMode="auto">
          <a:xfrm>
            <a:off x="4929190" y="1285860"/>
            <a:ext cx="3536145" cy="4714860"/>
          </a:xfrm>
          <a:prstGeom prst="rect">
            <a:avLst/>
          </a:prstGeom>
          <a:noFill/>
        </p:spPr>
      </p:pic>
      <p:sp>
        <p:nvSpPr>
          <p:cNvPr id="6" name="TekstniOkvir 5"/>
          <p:cNvSpPr txBox="1"/>
          <p:nvPr/>
        </p:nvSpPr>
        <p:spPr>
          <a:xfrm>
            <a:off x="285720" y="5143512"/>
            <a:ext cx="4429156" cy="830997"/>
          </a:xfrm>
          <a:prstGeom prst="rect">
            <a:avLst/>
          </a:prstGeom>
          <a:noFill/>
        </p:spPr>
        <p:txBody>
          <a:bodyPr wrap="square" rtlCol="0">
            <a:spAutoFit/>
          </a:bodyPr>
          <a:lstStyle/>
          <a:p>
            <a:r>
              <a:rPr lang="hr-HR" sz="2400" dirty="0" smtClean="0"/>
              <a:t>Uzimanje uzoraka za određivanje biotičkog  </a:t>
            </a:r>
            <a:r>
              <a:rPr lang="hr-HR" sz="2400" dirty="0" err="1" smtClean="0"/>
              <a:t>undeksa</a:t>
            </a:r>
            <a:r>
              <a:rPr lang="hr-HR" sz="2400" dirty="0" smtClean="0"/>
              <a:t>  (BI)</a:t>
            </a:r>
            <a:endParaRPr lang="hr-HR"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42910" y="285728"/>
            <a:ext cx="7772400" cy="1470025"/>
          </a:xfrm>
        </p:spPr>
        <p:txBody>
          <a:bodyPr>
            <a:normAutofit/>
          </a:bodyPr>
          <a:lstStyle/>
          <a:p>
            <a:r>
              <a:rPr lang="hr-HR" sz="3600" dirty="0" smtClean="0">
                <a:latin typeface="Arial" pitchFamily="34" charset="0"/>
                <a:cs typeface="Arial" pitchFamily="34" charset="0"/>
              </a:rPr>
              <a:t>Radionica na potoku Curak- </a:t>
            </a:r>
            <a:r>
              <a:rPr lang="hr-HR" sz="3600" b="1" dirty="0" smtClean="0">
                <a:latin typeface="Arial" pitchFamily="34" charset="0"/>
                <a:cs typeface="Arial" pitchFamily="34" charset="0"/>
              </a:rPr>
              <a:t>KEMIJA</a:t>
            </a:r>
            <a:endParaRPr lang="hr-HR" sz="3600" b="1" dirty="0">
              <a:latin typeface="Arial" pitchFamily="34" charset="0"/>
              <a:cs typeface="Arial" pitchFamily="34" charset="0"/>
            </a:endParaRPr>
          </a:p>
        </p:txBody>
      </p:sp>
      <p:sp>
        <p:nvSpPr>
          <p:cNvPr id="3" name="Podnaslov 2"/>
          <p:cNvSpPr>
            <a:spLocks noGrp="1"/>
          </p:cNvSpPr>
          <p:nvPr>
            <p:ph type="subTitle" idx="1"/>
          </p:nvPr>
        </p:nvSpPr>
        <p:spPr/>
        <p:txBody>
          <a:bodyPr/>
          <a:lstStyle/>
          <a:p>
            <a:endParaRPr lang="hr-HR" dirty="0"/>
          </a:p>
        </p:txBody>
      </p:sp>
      <p:pic>
        <p:nvPicPr>
          <p:cNvPr id="4" name="Slika 3" descr="IMG-20190513-WA0005.jpg"/>
          <p:cNvPicPr>
            <a:picLocks noChangeAspect="1"/>
          </p:cNvPicPr>
          <p:nvPr/>
        </p:nvPicPr>
        <p:blipFill>
          <a:blip r:embed="rId2"/>
          <a:stretch>
            <a:fillRect/>
          </a:stretch>
        </p:blipFill>
        <p:spPr>
          <a:xfrm>
            <a:off x="857224" y="1571612"/>
            <a:ext cx="3571900" cy="4762533"/>
          </a:xfrm>
          <a:prstGeom prst="rect">
            <a:avLst/>
          </a:prstGeom>
        </p:spPr>
      </p:pic>
      <p:pic>
        <p:nvPicPr>
          <p:cNvPr id="5" name="Slika 4" descr="IMG-20190513-WA0006.jpg"/>
          <p:cNvPicPr>
            <a:picLocks noChangeAspect="1"/>
          </p:cNvPicPr>
          <p:nvPr/>
        </p:nvPicPr>
        <p:blipFill>
          <a:blip r:embed="rId3"/>
          <a:stretch>
            <a:fillRect/>
          </a:stretch>
        </p:blipFill>
        <p:spPr>
          <a:xfrm>
            <a:off x="4714876" y="1500174"/>
            <a:ext cx="3696899" cy="492919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algn="l"/>
            <a:r>
              <a:rPr lang="hr-HR" dirty="0" smtClean="0"/>
              <a:t> kanjon </a:t>
            </a:r>
            <a:r>
              <a:rPr lang="hr-HR" b="1" dirty="0" smtClean="0"/>
              <a:t>Vražji prolaz </a:t>
            </a:r>
            <a:r>
              <a:rPr lang="hr-HR" dirty="0" smtClean="0"/>
              <a:t>– </a:t>
            </a:r>
            <a:r>
              <a:rPr lang="hr-HR" sz="3600" dirty="0" smtClean="0"/>
              <a:t>nastava geografije</a:t>
            </a:r>
            <a:endParaRPr lang="hr-HR" sz="3600" dirty="0"/>
          </a:p>
        </p:txBody>
      </p:sp>
      <p:pic>
        <p:nvPicPr>
          <p:cNvPr id="1026" name="Picture 2" descr="C:\Users\ucionica\Desktop\2. a i b terenska nastava slike\vrazji prolaz 2.jpg"/>
          <p:cNvPicPr>
            <a:picLocks noGrp="1" noChangeAspect="1" noChangeArrowheads="1"/>
          </p:cNvPicPr>
          <p:nvPr>
            <p:ph idx="1"/>
          </p:nvPr>
        </p:nvPicPr>
        <p:blipFill>
          <a:blip r:embed="rId2"/>
          <a:srcRect/>
          <a:stretch>
            <a:fillRect/>
          </a:stretch>
        </p:blipFill>
        <p:spPr bwMode="auto">
          <a:xfrm>
            <a:off x="714348" y="1270676"/>
            <a:ext cx="3286148" cy="4897984"/>
          </a:xfrm>
          <a:prstGeom prst="rect">
            <a:avLst/>
          </a:prstGeom>
          <a:noFill/>
        </p:spPr>
      </p:pic>
      <p:pic>
        <p:nvPicPr>
          <p:cNvPr id="1027" name="Picture 3" descr="C:\Users\ucionica\Downloads\20190510_135836.jpg"/>
          <p:cNvPicPr>
            <a:picLocks noChangeAspect="1" noChangeArrowheads="1"/>
          </p:cNvPicPr>
          <p:nvPr/>
        </p:nvPicPr>
        <p:blipFill>
          <a:blip r:embed="rId3" cstate="print"/>
          <a:srcRect/>
          <a:stretch>
            <a:fillRect/>
          </a:stretch>
        </p:blipFill>
        <p:spPr bwMode="auto">
          <a:xfrm>
            <a:off x="-45077410" y="-38219354"/>
            <a:ext cx="1238259" cy="928694"/>
          </a:xfrm>
          <a:prstGeom prst="rect">
            <a:avLst/>
          </a:prstGeom>
          <a:noFill/>
        </p:spPr>
      </p:pic>
      <p:pic>
        <p:nvPicPr>
          <p:cNvPr id="8" name="Slika 7" descr="20190510_135836.jpg"/>
          <p:cNvPicPr>
            <a:picLocks noChangeAspect="1"/>
          </p:cNvPicPr>
          <p:nvPr/>
        </p:nvPicPr>
        <p:blipFill>
          <a:blip r:embed="rId4" cstate="print"/>
          <a:stretch>
            <a:fillRect/>
          </a:stretch>
        </p:blipFill>
        <p:spPr>
          <a:xfrm>
            <a:off x="4714876" y="1643050"/>
            <a:ext cx="3429024" cy="457203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71472" y="0"/>
            <a:ext cx="8229600" cy="1143000"/>
          </a:xfrm>
        </p:spPr>
        <p:txBody>
          <a:bodyPr/>
          <a:lstStyle/>
          <a:p>
            <a:r>
              <a:rPr lang="hr-HR" b="1" dirty="0" smtClean="0"/>
              <a:t>VILLA RUŽIĆ</a:t>
            </a:r>
            <a:endParaRPr lang="hr-HR" b="1" dirty="0"/>
          </a:p>
        </p:txBody>
      </p:sp>
      <p:pic>
        <p:nvPicPr>
          <p:cNvPr id="5" name="Rezervirano mjesto sadržaja 4" descr="Villa Ružić-7.jpg"/>
          <p:cNvPicPr>
            <a:picLocks noGrp="1" noChangeAspect="1"/>
          </p:cNvPicPr>
          <p:nvPr>
            <p:ph idx="1"/>
          </p:nvPr>
        </p:nvPicPr>
        <p:blipFill>
          <a:blip r:embed="rId2"/>
          <a:stretch>
            <a:fillRect/>
          </a:stretch>
        </p:blipFill>
        <p:spPr>
          <a:xfrm>
            <a:off x="2643174" y="928670"/>
            <a:ext cx="5929322" cy="2170323"/>
          </a:xfrm>
        </p:spPr>
      </p:pic>
      <p:pic>
        <p:nvPicPr>
          <p:cNvPr id="1026" name="Picture 2" descr="Related image"/>
          <p:cNvPicPr>
            <a:picLocks noChangeAspect="1" noChangeArrowheads="1"/>
          </p:cNvPicPr>
          <p:nvPr/>
        </p:nvPicPr>
        <p:blipFill>
          <a:blip r:embed="rId3"/>
          <a:srcRect/>
          <a:stretch>
            <a:fillRect/>
          </a:stretch>
        </p:blipFill>
        <p:spPr bwMode="auto">
          <a:xfrm>
            <a:off x="285720" y="3357562"/>
            <a:ext cx="5000660" cy="3328564"/>
          </a:xfrm>
          <a:prstGeom prst="rect">
            <a:avLst/>
          </a:prstGeom>
          <a:noFill/>
        </p:spPr>
      </p:pic>
      <p:sp>
        <p:nvSpPr>
          <p:cNvPr id="6" name="TekstniOkvir 5"/>
          <p:cNvSpPr txBox="1"/>
          <p:nvPr/>
        </p:nvSpPr>
        <p:spPr>
          <a:xfrm>
            <a:off x="5429256" y="3500438"/>
            <a:ext cx="3500462" cy="2862322"/>
          </a:xfrm>
          <a:prstGeom prst="rect">
            <a:avLst/>
          </a:prstGeom>
          <a:noFill/>
        </p:spPr>
        <p:txBody>
          <a:bodyPr wrap="square" rtlCol="0">
            <a:spAutoFit/>
          </a:bodyPr>
          <a:lstStyle/>
          <a:p>
            <a:pPr marL="342900" indent="-342900">
              <a:buFont typeface="Arial" pitchFamily="34" charset="0"/>
              <a:buChar char="•"/>
            </a:pPr>
            <a:endParaRPr lang="hr-HR" sz="2000" dirty="0" smtClean="0"/>
          </a:p>
          <a:p>
            <a:pPr marL="342900" indent="-342900">
              <a:buFont typeface="Arial" pitchFamily="34" charset="0"/>
              <a:buChar char="•"/>
            </a:pPr>
            <a:r>
              <a:rPr lang="vi-VN" sz="2000" dirty="0" smtClean="0"/>
              <a:t>otvorena </a:t>
            </a:r>
            <a:r>
              <a:rPr lang="vi-VN" sz="2000" dirty="0"/>
              <a:t>je od 2000. </a:t>
            </a:r>
            <a:r>
              <a:rPr lang="vi-VN" sz="2000" dirty="0" smtClean="0"/>
              <a:t>god</a:t>
            </a:r>
            <a:r>
              <a:rPr lang="hr-HR" sz="2000" dirty="0" smtClean="0"/>
              <a:t>.</a:t>
            </a:r>
          </a:p>
          <a:p>
            <a:pPr marL="342900" indent="-342900">
              <a:buFont typeface="Arial" pitchFamily="34" charset="0"/>
              <a:buChar char="•"/>
            </a:pPr>
            <a:r>
              <a:rPr lang="hr-HR" sz="2000" dirty="0" smtClean="0"/>
              <a:t>z</a:t>
            </a:r>
            <a:r>
              <a:rPr lang="vi-VN" sz="2000" dirty="0" smtClean="0"/>
              <a:t>birka </a:t>
            </a:r>
            <a:r>
              <a:rPr lang="vi-VN" sz="2000" dirty="0"/>
              <a:t>i knjižnica kao i park Ville Ružić mjesta su različitih kulturnih događanja </a:t>
            </a:r>
            <a:endParaRPr lang="hr-HR" sz="2000" dirty="0" smtClean="0"/>
          </a:p>
          <a:p>
            <a:pPr marL="342900" indent="-342900">
              <a:buFont typeface="Arial" pitchFamily="34" charset="0"/>
              <a:buChar char="•"/>
            </a:pPr>
            <a:r>
              <a:rPr lang="vi-VN" sz="2000" dirty="0" smtClean="0"/>
              <a:t>prezentacije knjiga</a:t>
            </a:r>
            <a:endParaRPr lang="hr-HR" sz="2000" dirty="0" smtClean="0"/>
          </a:p>
          <a:p>
            <a:pPr marL="342900" indent="-342900">
              <a:buFont typeface="Arial" pitchFamily="34" charset="0"/>
              <a:buChar char="•"/>
            </a:pPr>
            <a:r>
              <a:rPr lang="vi-VN" sz="2000" dirty="0" smtClean="0"/>
              <a:t>likovne </a:t>
            </a:r>
            <a:r>
              <a:rPr lang="vi-VN" sz="2000" dirty="0"/>
              <a:t>i povijesne izložbe i predavanja.</a:t>
            </a:r>
            <a:r>
              <a:rPr lang="vi-VN" dirty="0"/>
              <a:t> </a:t>
            </a:r>
            <a:endParaRPr lang="hr-HR" dirty="0"/>
          </a:p>
        </p:txBody>
      </p:sp>
      <p:sp>
        <p:nvSpPr>
          <p:cNvPr id="7" name="Pravokutnik 6"/>
          <p:cNvSpPr/>
          <p:nvPr/>
        </p:nvSpPr>
        <p:spPr>
          <a:xfrm>
            <a:off x="285720" y="1214422"/>
            <a:ext cx="2428892" cy="1569660"/>
          </a:xfrm>
          <a:prstGeom prst="rect">
            <a:avLst/>
          </a:prstGeom>
        </p:spPr>
        <p:txBody>
          <a:bodyPr wrap="square">
            <a:spAutoFit/>
          </a:bodyPr>
          <a:lstStyle/>
          <a:p>
            <a:pPr algn="ctr"/>
            <a:r>
              <a:rPr lang="vi-VN" sz="2400" dirty="0" smtClean="0"/>
              <a:t>Spomenička knjižnica i zbirka </a:t>
            </a:r>
            <a:endParaRPr lang="hr-HR" sz="2400" b="1" dirty="0" smtClean="0"/>
          </a:p>
          <a:p>
            <a:pPr algn="ctr"/>
            <a:r>
              <a:rPr lang="vi-VN" sz="2400" b="1" dirty="0" smtClean="0"/>
              <a:t>Mažuranić-Brlić-Ružić </a:t>
            </a:r>
            <a:endParaRPr lang="hr-HR" sz="2400" b="1"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9760" y="690115"/>
            <a:ext cx="7822767" cy="1188791"/>
          </a:xfrm>
        </p:spPr>
        <p:txBody>
          <a:bodyPr>
            <a:normAutofit fontScale="90000"/>
          </a:bodyPr>
          <a:lstStyle/>
          <a:p>
            <a:r>
              <a:rPr lang="hr-HR" sz="4800" b="1" dirty="0" smtClean="0"/>
              <a:t>ASTRONOMSKI CENTAR U RIJECI</a:t>
            </a:r>
            <a:endParaRPr lang="hr-HR" sz="4800" b="1" dirty="0"/>
          </a:p>
        </p:txBody>
      </p:sp>
      <p:pic>
        <p:nvPicPr>
          <p:cNvPr id="4" name="Picture 3"/>
          <p:cNvPicPr>
            <a:picLocks noChangeAspect="1"/>
          </p:cNvPicPr>
          <p:nvPr/>
        </p:nvPicPr>
        <p:blipFill>
          <a:blip r:embed="rId2"/>
          <a:stretch>
            <a:fillRect/>
          </a:stretch>
        </p:blipFill>
        <p:spPr>
          <a:xfrm>
            <a:off x="571471" y="3429000"/>
            <a:ext cx="3711219" cy="3286125"/>
          </a:xfrm>
          <a:prstGeom prst="rect">
            <a:avLst/>
          </a:prstGeom>
        </p:spPr>
      </p:pic>
      <p:pic>
        <p:nvPicPr>
          <p:cNvPr id="5" name="Picture 4"/>
          <p:cNvPicPr>
            <a:picLocks noChangeAspect="1"/>
          </p:cNvPicPr>
          <p:nvPr/>
        </p:nvPicPr>
        <p:blipFill rotWithShape="1">
          <a:blip r:embed="rId3"/>
          <a:srcRect l="35883" t="26106" b="9318"/>
          <a:stretch/>
        </p:blipFill>
        <p:spPr>
          <a:xfrm>
            <a:off x="4572000" y="3429000"/>
            <a:ext cx="3983795" cy="3270155"/>
          </a:xfrm>
          <a:prstGeom prst="rect">
            <a:avLst/>
          </a:prstGeom>
        </p:spPr>
      </p:pic>
      <p:sp>
        <p:nvSpPr>
          <p:cNvPr id="6" name="Rectangle 5"/>
          <p:cNvSpPr/>
          <p:nvPr/>
        </p:nvSpPr>
        <p:spPr>
          <a:xfrm>
            <a:off x="642910" y="1857364"/>
            <a:ext cx="3834442" cy="1200329"/>
          </a:xfrm>
          <a:prstGeom prst="rect">
            <a:avLst/>
          </a:prstGeom>
        </p:spPr>
        <p:txBody>
          <a:bodyPr wrap="square">
            <a:spAutoFit/>
          </a:bodyPr>
          <a:lstStyle/>
          <a:p>
            <a:r>
              <a:rPr lang="hr-HR" dirty="0" smtClean="0"/>
              <a:t>Prvi i jedini astronomski centar u Hrvatskoj koji objedinjuje zvjezdarnicu i planetarij.</a:t>
            </a:r>
          </a:p>
          <a:p>
            <a:r>
              <a:rPr lang="hr-HR" dirty="0" smtClean="0"/>
              <a:t>Jedini digitalni planetarij u Hrvatskoj.</a:t>
            </a:r>
            <a:endParaRPr lang="hr-HR" dirty="0"/>
          </a:p>
        </p:txBody>
      </p:sp>
      <p:sp>
        <p:nvSpPr>
          <p:cNvPr id="7" name="Rectangle 6"/>
          <p:cNvSpPr/>
          <p:nvPr/>
        </p:nvSpPr>
        <p:spPr>
          <a:xfrm>
            <a:off x="4714876" y="1857364"/>
            <a:ext cx="4190281" cy="1200329"/>
          </a:xfrm>
          <a:prstGeom prst="rect">
            <a:avLst/>
          </a:prstGeom>
        </p:spPr>
        <p:txBody>
          <a:bodyPr wrap="square">
            <a:spAutoFit/>
          </a:bodyPr>
          <a:lstStyle/>
          <a:p>
            <a:r>
              <a:rPr lang="hr-HR" dirty="0" smtClean="0"/>
              <a:t>Centar je rekonstruirana vojna utvrda iz 2. svjetskog rata.</a:t>
            </a:r>
          </a:p>
          <a:p>
            <a:r>
              <a:rPr lang="hr-HR" dirty="0" smtClean="0"/>
              <a:t>Otkriće </a:t>
            </a:r>
            <a:r>
              <a:rPr lang="hr-HR" smtClean="0"/>
              <a:t>zvjezdarnice – otkrivene dvije </a:t>
            </a:r>
            <a:r>
              <a:rPr lang="hr-HR" dirty="0" smtClean="0"/>
              <a:t>promjenjive zvijezde.</a:t>
            </a:r>
            <a:endParaRPr lang="hr-HR" dirty="0"/>
          </a:p>
        </p:txBody>
      </p:sp>
    </p:spTree>
    <p:extLst>
      <p:ext uri="{BB962C8B-B14F-4D97-AF65-F5344CB8AC3E}">
        <p14:creationId xmlns:p14="http://schemas.microsoft.com/office/powerpoint/2010/main" val="663697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510</Words>
  <Application>Microsoft Office PowerPoint</Application>
  <PresentationFormat>Prikaz na zaslonu (4:3)</PresentationFormat>
  <Paragraphs>48</Paragraphs>
  <Slides>21</Slides>
  <Notes>1</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21</vt:i4>
      </vt:variant>
    </vt:vector>
  </HeadingPairs>
  <TitlesOfParts>
    <vt:vector size="25" baseType="lpstr">
      <vt:lpstr>Arial</vt:lpstr>
      <vt:lpstr>Calibri</vt:lpstr>
      <vt:lpstr>Wingdings</vt:lpstr>
      <vt:lpstr>Office tema</vt:lpstr>
      <vt:lpstr>Terenska nastava Gorski kotar i Istra</vt:lpstr>
      <vt:lpstr>Prvi dan - Zeleni vir, Vražji prolaz i vila Ružić</vt:lpstr>
      <vt:lpstr>Zeleni vir</vt:lpstr>
      <vt:lpstr>Potok Curak- postaje za istraživanje</vt:lpstr>
      <vt:lpstr>Radionica na potoku Curak- BIOLOGIJA</vt:lpstr>
      <vt:lpstr>Radionica na potoku Curak- KEMIJA</vt:lpstr>
      <vt:lpstr> kanjon Vražji prolaz – nastava geografije</vt:lpstr>
      <vt:lpstr>VILLA RUŽIĆ</vt:lpstr>
      <vt:lpstr>ASTRONOMSKI CENTAR U RIJECI</vt:lpstr>
      <vt:lpstr>Muzej starih računala – Peek@Poke                           </vt:lpstr>
      <vt:lpstr>2. dan: Fort Verudela- Aquarium Pula</vt:lpstr>
      <vt:lpstr>Posjetili smo Aquarium u Puli </vt:lpstr>
      <vt:lpstr>Akvarij Pula</vt:lpstr>
      <vt:lpstr>PowerPoint prezentacija</vt:lpstr>
      <vt:lpstr>PowerPoint prezentacija</vt:lpstr>
      <vt:lpstr>Radionica na obali</vt:lpstr>
      <vt:lpstr>PowerPoint prezentacija</vt:lpstr>
      <vt:lpstr>Razgled grada Pule</vt:lpstr>
      <vt:lpstr>   Amfiteatar - Pulska Arena</vt:lpstr>
      <vt:lpstr>Nalazi na trgu Portarata, odnosno uz istočni rub nekadašnjih gradskih zidina. Nekada je bio smješten unutar zidina, uz gradska vrata,  koja su nosila ime Zlatna vrata, pa se tako danas tim imenom naziva preostali slavoluk. </vt:lpstr>
      <vt:lpstr>Augustov hram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Terenska nastava Gorski kotar i Istra</dc:title>
  <dc:creator>ucionica</dc:creator>
  <cp:lastModifiedBy>Korisnik</cp:lastModifiedBy>
  <cp:revision>20</cp:revision>
  <dcterms:created xsi:type="dcterms:W3CDTF">2019-05-13T06:03:13Z</dcterms:created>
  <dcterms:modified xsi:type="dcterms:W3CDTF">2024-10-23T08:27:49Z</dcterms:modified>
</cp:coreProperties>
</file>