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8"/>
  </p:notesMasterIdLst>
  <p:sldIdLst>
    <p:sldId id="256" r:id="rId2"/>
    <p:sldId id="257" r:id="rId3"/>
    <p:sldId id="288" r:id="rId4"/>
    <p:sldId id="258" r:id="rId5"/>
    <p:sldId id="259" r:id="rId6"/>
    <p:sldId id="275" r:id="rId7"/>
    <p:sldId id="263" r:id="rId8"/>
    <p:sldId id="274" r:id="rId9"/>
    <p:sldId id="265" r:id="rId10"/>
    <p:sldId id="272" r:id="rId11"/>
    <p:sldId id="266" r:id="rId12"/>
    <p:sldId id="280" r:id="rId13"/>
    <p:sldId id="267" r:id="rId14"/>
    <p:sldId id="287" r:id="rId15"/>
    <p:sldId id="261" r:id="rId16"/>
    <p:sldId id="281" r:id="rId17"/>
    <p:sldId id="277" r:id="rId18"/>
    <p:sldId id="268" r:id="rId19"/>
    <p:sldId id="276" r:id="rId20"/>
    <p:sldId id="278" r:id="rId21"/>
    <p:sldId id="284" r:id="rId22"/>
    <p:sldId id="279" r:id="rId23"/>
    <p:sldId id="282" r:id="rId24"/>
    <p:sldId id="285" r:id="rId25"/>
    <p:sldId id="286" r:id="rId26"/>
    <p:sldId id="269" r:id="rId2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243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2C938F-6F80-4A2F-8B99-5BD4DC4CDFFA}" type="datetimeFigureOut">
              <a:rPr lang="sr-Latn-CS" smtClean="0"/>
              <a:pPr/>
              <a:t>17.1.2024.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2F8989-32C1-4F4D-B48B-126DA0A3103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63361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3D94-D54F-44FB-BEBC-5621178CD3A3}" type="datetimeFigureOut">
              <a:rPr lang="sr-Latn-CS" smtClean="0"/>
              <a:pPr/>
              <a:t>17.1.2024.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822DA13-B68C-41A1-8EA6-FAC9808E51E6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3D94-D54F-44FB-BEBC-5621178CD3A3}" type="datetimeFigureOut">
              <a:rPr lang="sr-Latn-CS" smtClean="0"/>
              <a:pPr/>
              <a:t>17.1.2024.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DA13-B68C-41A1-8EA6-FAC9808E51E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822DA13-B68C-41A1-8EA6-FAC9808E51E6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3D94-D54F-44FB-BEBC-5621178CD3A3}" type="datetimeFigureOut">
              <a:rPr lang="sr-Latn-CS" smtClean="0"/>
              <a:pPr/>
              <a:t>17.1.2024.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3D94-D54F-44FB-BEBC-5621178CD3A3}" type="datetimeFigureOut">
              <a:rPr lang="sr-Latn-CS" smtClean="0"/>
              <a:pPr/>
              <a:t>17.1.2024.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822DA13-B68C-41A1-8EA6-FAC9808E51E6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3D94-D54F-44FB-BEBC-5621178CD3A3}" type="datetimeFigureOut">
              <a:rPr lang="sr-Latn-CS" smtClean="0"/>
              <a:pPr/>
              <a:t>17.1.2024.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822DA13-B68C-41A1-8EA6-FAC9808E51E6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9B23D94-D54F-44FB-BEBC-5621178CD3A3}" type="datetimeFigureOut">
              <a:rPr lang="sr-Latn-CS" smtClean="0"/>
              <a:pPr/>
              <a:t>17.1.2024.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2DA13-B68C-41A1-8EA6-FAC9808E51E6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3D94-D54F-44FB-BEBC-5621178CD3A3}" type="datetimeFigureOut">
              <a:rPr lang="sr-Latn-CS" smtClean="0"/>
              <a:pPr/>
              <a:t>17.1.2024.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822DA13-B68C-41A1-8EA6-FAC9808E51E6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3D94-D54F-44FB-BEBC-5621178CD3A3}" type="datetimeFigureOut">
              <a:rPr lang="sr-Latn-CS" smtClean="0"/>
              <a:pPr/>
              <a:t>17.1.2024.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822DA13-B68C-41A1-8EA6-FAC9808E51E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3D94-D54F-44FB-BEBC-5621178CD3A3}" type="datetimeFigureOut">
              <a:rPr lang="sr-Latn-CS" smtClean="0"/>
              <a:pPr/>
              <a:t>17.1.2024.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822DA13-B68C-41A1-8EA6-FAC9808E51E6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822DA13-B68C-41A1-8EA6-FAC9808E51E6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3D94-D54F-44FB-BEBC-5621178CD3A3}" type="datetimeFigureOut">
              <a:rPr lang="sr-Latn-CS" smtClean="0"/>
              <a:pPr/>
              <a:t>17.1.2024.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822DA13-B68C-41A1-8EA6-FAC9808E51E6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9B23D94-D54F-44FB-BEBC-5621178CD3A3}" type="datetimeFigureOut">
              <a:rPr lang="sr-Latn-CS" smtClean="0"/>
              <a:pPr/>
              <a:t>17.1.2024.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9B23D94-D54F-44FB-BEBC-5621178CD3A3}" type="datetimeFigureOut">
              <a:rPr lang="sr-Latn-CS" smtClean="0"/>
              <a:pPr/>
              <a:t>17.1.2024.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822DA13-B68C-41A1-8EA6-FAC9808E51E6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svrbovec.hr/u/Upute_za_izradbu_zavrsnog_rada.pd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ispravi.me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svrbovec.hr/u/upute_za_citiranje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soo.hr/UserDocsImages/Dokumenti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oo.hr/UserDocsImages/Dokumenti/" TargetMode="External"/><Relationship Id="rId2" Type="http://schemas.openxmlformats.org/officeDocument/2006/relationships/hyperlink" Target="https://www.google.com/url?sa=t&amp;rct=j&amp;q=&amp;esrc=s&amp;source=web&amp;cd=4&amp;cad=rja&amp;uact=8&amp;ved=2ahUKEwi2rfPorovgAhXJ2qQKHYQyBDEQFjADegQIBxAC&amp;url=http://obs-bj.hr/images/uploads/Upute-za-pisanje-zavrsnog-rada-struktura-i-sadrzaj.ppt&amp;usg=AOvVaw2gO7JS5rZUh38ov6P7LWRB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svrbovec.hr/u/Upute_za_izradbu_zavrsnog_rada.pdf" TargetMode="External"/><Relationship Id="rId4" Type="http://schemas.openxmlformats.org/officeDocument/2006/relationships/hyperlink" Target="http://www.ssvrbovec.hr/u/upute_za_citiranje.pdf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ANA DOBRAŠ, mag. Bibliotekarstva</a:t>
            </a:r>
          </a:p>
          <a:p>
            <a:endParaRPr lang="hr-HR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ožujak, 2023.</a:t>
            </a: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7772400" cy="990600"/>
          </a:xfrm>
        </p:spPr>
        <p:txBody>
          <a:bodyPr>
            <a:normAutofit/>
          </a:bodyPr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Kako napisati završni rad?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Korisni izrazi za uvod</a:t>
            </a:r>
            <a:r>
              <a:rPr lang="hr-HR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hr-HR" sz="36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Cilj ovog rada je...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Ovaj će se rad usredotočiti na...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U ovom radu će se raspravljati o...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Tema ovog završnog rada je...</a:t>
            </a:r>
          </a:p>
          <a:p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" y="5791200"/>
            <a:ext cx="8610600" cy="604408"/>
          </a:xfrm>
        </p:spPr>
        <p:txBody>
          <a:bodyPr/>
          <a:lstStyle/>
          <a:p>
            <a:r>
              <a:rPr lang="hr-HR" baseline="30000" dirty="0" smtClean="0">
                <a:solidFill>
                  <a:schemeClr val="tx1"/>
                </a:solidFill>
              </a:rPr>
              <a:t>2</a:t>
            </a:r>
            <a:r>
              <a:rPr lang="hr-HR" dirty="0" smtClean="0">
                <a:solidFill>
                  <a:schemeClr val="tx1"/>
                </a:solidFill>
              </a:rPr>
              <a:t>Belančić, Katarina. Struktura i sadržaj pisanog dijela završnog rada. [PowerPoint prezentacija] Bjelovar: Obrtnička škola Bjelovar, 2011. (26.1.2019)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27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Glavni dio ili razrada teme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temeljita i sustavna analiza odabrane teme</a:t>
            </a: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pisanju pristupite nakon čitanja i proučavanja literature 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retpostavke i zaključke treba temeljiti na stručnoj literaturi (uvijek navesti izvor!)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 se može podijeliti na teorijski i praktični dio (konkretan primjer iz prakse)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pseg rada oko 10 str.</a:t>
            </a:r>
          </a:p>
          <a:p>
            <a:pPr>
              <a:buBlip>
                <a:blip r:embed="rId2"/>
              </a:buBlip>
            </a:pP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rad se ne smije pisati u natuknicama 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8888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Slike, crteži, tablice i grafikoni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117848" cy="4953000"/>
          </a:xfrm>
        </p:spPr>
        <p:txBody>
          <a:bodyPr>
            <a:normAutofit/>
          </a:bodyPr>
          <a:lstStyle/>
          <a:p>
            <a:r>
              <a:rPr lang="hr-HR" sz="2400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bacuju se između teksta</a:t>
            </a:r>
          </a:p>
          <a:p>
            <a:r>
              <a:rPr lang="hr-HR" sz="24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bavezno dodati redni broj i naziv</a:t>
            </a:r>
          </a:p>
          <a:p>
            <a:r>
              <a:rPr lang="hr-HR" sz="2400" dirty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edan red razmaka prije i poslije slike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95800" y="1371600"/>
            <a:ext cx="4443248" cy="5257800"/>
          </a:xfrm>
        </p:spPr>
        <p:txBody>
          <a:bodyPr/>
          <a:lstStyle/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spcBef>
                <a:spcPts val="0"/>
              </a:spcBef>
              <a:buNone/>
            </a:pPr>
            <a:r>
              <a:rPr lang="hr-HR" dirty="0"/>
              <a:t> </a:t>
            </a:r>
            <a:r>
              <a:rPr lang="hr-HR" dirty="0" smtClean="0"/>
              <a:t>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hr-HR" sz="2400" dirty="0"/>
              <a:t> </a:t>
            </a:r>
            <a:r>
              <a:rPr lang="hr-HR" sz="2400" dirty="0" smtClean="0"/>
              <a:t>  Graf br. 1.</a:t>
            </a:r>
          </a:p>
          <a:p>
            <a:endParaRPr lang="hr-HR" dirty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51" r="7048" b="26331"/>
          <a:stretch/>
        </p:blipFill>
        <p:spPr>
          <a:xfrm>
            <a:off x="4648199" y="1371600"/>
            <a:ext cx="4267201" cy="3508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21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Zaključak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rikaz rezultata (usporedba s početnim tezama) 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ožete iskazati svoj stav o dobivenim rezultatima </a:t>
            </a: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 smije sadržavati nove informacije</a:t>
            </a:r>
          </a:p>
          <a:p>
            <a:pPr marL="0" indent="0">
              <a:buNone/>
            </a:pP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124200"/>
            <a:ext cx="3551400" cy="32216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982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Korisni izrazi za zaključak</a:t>
            </a:r>
            <a:r>
              <a:rPr lang="hr-HR" baseline="30000" dirty="0" smtClean="0"/>
              <a:t>3</a:t>
            </a:r>
            <a:endParaRPr lang="hr-HR" baseline="30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Kao što je pokazano...</a:t>
            </a:r>
          </a:p>
          <a:p>
            <a:r>
              <a:rPr lang="hr-HR" dirty="0" smtClean="0"/>
              <a:t>Kao što je argumentirano...</a:t>
            </a:r>
          </a:p>
          <a:p>
            <a:r>
              <a:rPr lang="hr-HR" dirty="0" smtClean="0"/>
              <a:t>Sukladno navedenim dokazima...</a:t>
            </a:r>
          </a:p>
          <a:p>
            <a:r>
              <a:rPr lang="hr-HR" dirty="0" smtClean="0"/>
              <a:t>Možemo zaključiti...</a:t>
            </a:r>
          </a:p>
          <a:p>
            <a:r>
              <a:rPr lang="hr-HR" dirty="0" smtClean="0"/>
              <a:t>Izloženi dokazi upućuju na...</a:t>
            </a:r>
          </a:p>
          <a:p>
            <a:endParaRPr lang="hr-H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" y="5867400"/>
            <a:ext cx="8534400" cy="533400"/>
          </a:xfrm>
        </p:spPr>
        <p:txBody>
          <a:bodyPr/>
          <a:lstStyle/>
          <a:p>
            <a:r>
              <a:rPr lang="hr-HR" sz="1400" baseline="30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hr-HR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Belančić, Katarina. Struktura i sadržaj pisanog dijela završnog rada. [PowerPoint prezentacija] Bjelovar: Obrtnička škola Bjelovar, 2011. (26.1.2019)</a:t>
            </a:r>
            <a:endParaRPr lang="hr-HR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524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Uređivanje teksta</a:t>
            </a:r>
            <a:r>
              <a:rPr lang="hr-HR" sz="3600" baseline="30000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hr-HR" sz="3600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381000" y="5562600"/>
            <a:ext cx="7924800" cy="777875"/>
          </a:xfrm>
        </p:spPr>
        <p:txBody>
          <a:bodyPr>
            <a:normAutofit/>
          </a:bodyPr>
          <a:lstStyle/>
          <a:p>
            <a:r>
              <a:rPr lang="pl-PL" baseline="30000" dirty="0">
                <a:solidFill>
                  <a:schemeClr val="tx1"/>
                </a:solidFill>
              </a:rPr>
              <a:t>5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Prezentacija prati upute dostupne na: </a:t>
            </a:r>
            <a:r>
              <a:rPr lang="pl-PL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http://www.ssvrbovec.hr/u/Upute_za_izradbu_zavrsnog_rada.pdf</a:t>
            </a:r>
            <a:r>
              <a:rPr lang="pl-PL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hr-HR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114800"/>
          </a:xfrm>
        </p:spPr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dozvoljena vrsta pisma je Time New Roman ili Arial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cijeli tekst piše se veličinom 12, naslovi poglavlja pišu se vel. 14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tekst </a:t>
            </a:r>
            <a:r>
              <a:rPr lang="hr-HR" dirty="0">
                <a:latin typeface="Times New Roman" pitchFamily="18" charset="0"/>
                <a:cs typeface="Times New Roman" pitchFamily="18" charset="0"/>
              </a:rPr>
              <a:t>se treba obostrano poravnati</a:t>
            </a:r>
          </a:p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prored koji se koristi u cijelom radu je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1.5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Stil i način pisanja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ekst treba pisati u odlomcima</a:t>
            </a:r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očetak odlomka treba biti uvučen</a:t>
            </a:r>
          </a:p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til – jasan, razumljiv i formalan (3. lice jednine)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paziti na gramatiku i pravopis</a:t>
            </a:r>
          </a:p>
          <a:p>
            <a:r>
              <a:rPr lang="hr-HR" dirty="0">
                <a:latin typeface="Times New Roman" pitchFamily="18" charset="0"/>
                <a:cs typeface="Times New Roman" pitchFamily="18" charset="0"/>
                <a:hlinkClick r:id="rId2"/>
              </a:rPr>
              <a:t>https://ispravi.me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409282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Citiranje i parafraziranje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73752"/>
          </a:xfrm>
        </p:spPr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upotreba tuđih riječi u svom radu</a:t>
            </a:r>
          </a:p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ititranje – točno navođenje tuđih riječi</a:t>
            </a:r>
          </a:p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arafraziranje – prenošenje tuđe ideje ili teze </a:t>
            </a:r>
            <a:r>
              <a:rPr lang="hr-HR" dirty="0">
                <a:latin typeface="Times New Roman" pitchFamily="18" charset="0"/>
                <a:cs typeface="Times New Roman" pitchFamily="18" charset="0"/>
              </a:rPr>
              <a:t>svojim riječima 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itat se stavlja u </a:t>
            </a:r>
            <a:r>
              <a:rPr lang="hr-HR" i="1" dirty="0" smtClean="0">
                <a:latin typeface="Times New Roman" pitchFamily="18" charset="0"/>
                <a:cs typeface="Times New Roman" pitchFamily="18" charset="0"/>
              </a:rPr>
              <a:t>kurziv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ili pod navodnike</a:t>
            </a:r>
          </a:p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usnote koristimo za obilježavanje izvora (references – insert footnote)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</a:t>
            </a:r>
            <a:r>
              <a:rPr lang="hr-HR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hr-HR" i="1" dirty="0">
                <a:latin typeface="Times New Roman" pitchFamily="18" charset="0"/>
                <a:cs typeface="Times New Roman" pitchFamily="18" charset="0"/>
              </a:rPr>
              <a:t>Sretan kraj nije nedostatak, nego jedno od glavnih oružja </a:t>
            </a:r>
            <a:r>
              <a:rPr lang="hr-HR" i="1" dirty="0" smtClean="0">
                <a:latin typeface="Times New Roman" pitchFamily="18" charset="0"/>
                <a:cs typeface="Times New Roman" pitchFamily="18" charset="0"/>
              </a:rPr>
              <a:t>bajke.</a:t>
            </a:r>
            <a:r>
              <a:rPr lang="hr-HR" i="1" baseline="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hr-HR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8600" y="5715000"/>
            <a:ext cx="8686800" cy="533400"/>
          </a:xfrm>
        </p:spPr>
        <p:txBody>
          <a:bodyPr/>
          <a:lstStyle/>
          <a:p>
            <a:r>
              <a:rPr lang="hr-HR" sz="1800" baseline="30000" dirty="0">
                <a:solidFill>
                  <a:schemeClr val="tx1"/>
                </a:solidFill>
              </a:rPr>
              <a:t>4</a:t>
            </a:r>
            <a:r>
              <a:rPr lang="hr-HR" sz="1800" dirty="0" smtClean="0">
                <a:solidFill>
                  <a:schemeClr val="tx1"/>
                </a:solidFill>
              </a:rPr>
              <a:t> </a:t>
            </a:r>
            <a:r>
              <a:rPr lang="hr-H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Bettelheim, Bruno. </a:t>
            </a:r>
            <a:r>
              <a:rPr lang="hr-HR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Smisao i značenje bajki</a:t>
            </a:r>
            <a:r>
              <a:rPr lang="hr-H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Cres: Poduzetništvo Jakić, 2004. Str. 24.</a:t>
            </a:r>
            <a:endParaRPr lang="hr-HR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34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Literatura (bibliografija)</a:t>
            </a:r>
            <a:endParaRPr lang="hr-H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opis izvora korištenih pri pisanju rada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piše se poslije zaključka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izvori se nižu abecednim redom po prezimenu autora ili prema prvoj riječi naslova (ako nema autora ili urednika)</a:t>
            </a:r>
          </a:p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ostoji više oblika navođenja literature i citiranja (bitna je dosljendost)</a:t>
            </a:r>
          </a:p>
          <a:p>
            <a:pPr marL="0" indent="0">
              <a:buNone/>
            </a:pPr>
            <a:r>
              <a:rPr lang="hr-HR" dirty="0" smtClean="0"/>
              <a:t>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6108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Pravila za citiranje</a:t>
            </a:r>
            <a:r>
              <a:rPr lang="hr-HR" sz="3600" baseline="300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50392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32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Knjige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jedan autor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Prezime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Naslov: podnaslov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Mjesto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izdavanja: nakladnik, godina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Pr.: Hemingway, Ernest. </a:t>
            </a:r>
            <a:r>
              <a:rPr lang="hr-HR" i="1" dirty="0" smtClean="0">
                <a:latin typeface="Times New Roman" pitchFamily="18" charset="0"/>
                <a:cs typeface="Times New Roman" pitchFamily="18" charset="0"/>
              </a:rPr>
              <a:t>Zbogom Oružje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. Zagreb: ABC naklada, 1995.</a:t>
            </a:r>
          </a:p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va ili tri autora</a:t>
            </a:r>
          </a:p>
          <a:p>
            <a:pPr marL="0" indent="0">
              <a:buNone/>
            </a:pP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Prezime, Ime; Prezime, Ime; Prezime, Ime. </a:t>
            </a:r>
            <a:r>
              <a:rPr lang="hr-HR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Naslov: podnaslov. Mjesto izdavanja: nakladnik, godina.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8600" y="5715000"/>
            <a:ext cx="7422932" cy="685800"/>
          </a:xfrm>
        </p:spPr>
        <p:txBody>
          <a:bodyPr/>
          <a:lstStyle/>
          <a:p>
            <a:r>
              <a:rPr lang="pl-PL" sz="1600" baseline="30000" dirty="0">
                <a:solidFill>
                  <a:schemeClr val="tx1"/>
                </a:solidFill>
              </a:rPr>
              <a:t>4</a:t>
            </a:r>
            <a:r>
              <a:rPr lang="pl-PL" sz="1600" dirty="0" smtClean="0">
                <a:solidFill>
                  <a:schemeClr val="tx1"/>
                </a:solidFill>
              </a:rPr>
              <a:t> Pravila u prezentaciji slijede upute za citiranje dostupne na: </a:t>
            </a:r>
            <a:r>
              <a:rPr lang="pl-PL" sz="1600" dirty="0" smtClean="0">
                <a:solidFill>
                  <a:schemeClr val="tx1"/>
                </a:solidFill>
                <a:hlinkClick r:id="rId2"/>
              </a:rPr>
              <a:t>http://www.ssvrbovec.hr/u/upute_za_citiranje.pdf</a:t>
            </a:r>
            <a:r>
              <a:rPr lang="pl-PL" sz="1600" dirty="0" smtClean="0">
                <a:solidFill>
                  <a:schemeClr val="tx1"/>
                </a:solidFill>
              </a:rPr>
              <a:t>  </a:t>
            </a:r>
            <a:endParaRPr lang="hr-H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72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hr-HR" dirty="0" smtClean="0">
                <a:latin typeface="Times New Roman" pitchFamily="18" charset="0"/>
                <a:cs typeface="Times New Roman" pitchFamily="18" charset="0"/>
              </a:rPr>
            </a:br>
            <a:r>
              <a:rPr lang="hr-HR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hr-HR" dirty="0">
                <a:latin typeface="Times New Roman" pitchFamily="18" charset="0"/>
                <a:cs typeface="Times New Roman" pitchFamily="18" charset="0"/>
              </a:rPr>
            </a:br>
            <a:r>
              <a:rPr lang="hr-HR" sz="4000" dirty="0">
                <a:latin typeface="Times New Roman" pitchFamily="18" charset="0"/>
                <a:cs typeface="Times New Roman" pitchFamily="18" charset="0"/>
              </a:rPr>
              <a:t>Što je završni rad?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>
          <a:xfrm>
            <a:off x="304800" y="5715000"/>
            <a:ext cx="8534400" cy="777875"/>
          </a:xfrm>
        </p:spPr>
        <p:txBody>
          <a:bodyPr/>
          <a:lstStyle/>
          <a:p>
            <a:pPr algn="l"/>
            <a:r>
              <a:rPr lang="hr-HR" baseline="30000" dirty="0" smtClean="0">
                <a:solidFill>
                  <a:schemeClr val="tx1"/>
                </a:solidFill>
              </a:rPr>
              <a:t>1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hr-HR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Narodne novine (2009) </a:t>
            </a:r>
            <a:r>
              <a:rPr lang="hr-HR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Pravilnik o izradbi i obrani završnog rad</a:t>
            </a:r>
            <a:r>
              <a:rPr lang="hr-HR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Zagreb: Narodne novine d.d., 87/08. i 86/09., str. 1. Dostupno na: </a:t>
            </a:r>
            <a:r>
              <a:rPr lang="hr-HR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http://www.asoo.hr/UserDocsImages/Dokumenti/</a:t>
            </a:r>
            <a:r>
              <a:rPr lang="hr-HR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(25.1.2019.)</a:t>
            </a:r>
            <a:endParaRPr lang="hr-HR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>
            <a:noAutofit/>
          </a:bodyPr>
          <a:lstStyle/>
          <a:p>
            <a:pPr algn="just"/>
            <a:r>
              <a:rPr lang="hr-HR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čenikova samostalna stručna obrada teme</a:t>
            </a:r>
          </a:p>
          <a:p>
            <a:pPr algn="just"/>
            <a:r>
              <a:rPr lang="hr-HR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entor - pomoć i vodstvo </a:t>
            </a:r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pokazuje da su savladane strukovne kompetencije obrazovnog programa</a:t>
            </a:r>
          </a:p>
          <a:p>
            <a:pPr algn="just"/>
            <a:r>
              <a:rPr lang="hr-HR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branom završnog rada službeno se završava obrazovni program</a:t>
            </a:r>
          </a:p>
          <a:p>
            <a:pPr algn="just"/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stječu se uvjeti za pristup tržištu rada</a:t>
            </a:r>
            <a:r>
              <a:rPr lang="hr-HR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304800" y="533400"/>
            <a:ext cx="8504238" cy="5029200"/>
          </a:xfrm>
        </p:spPr>
        <p:txBody>
          <a:bodyPr>
            <a:normAutofit/>
          </a:bodyPr>
          <a:lstStyle/>
          <a:p>
            <a:pPr lvl="0">
              <a:buClr>
                <a:srgbClr val="F07F09"/>
              </a:buClr>
            </a:pPr>
            <a:r>
              <a:rPr lang="hr-HR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više od tri autora</a:t>
            </a:r>
          </a:p>
          <a:p>
            <a:pPr marL="0" lvl="0" indent="0">
              <a:buClr>
                <a:srgbClr val="F07F09"/>
              </a:buClr>
              <a:buNone/>
            </a:pPr>
            <a:r>
              <a:rPr lang="hr-HR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Prezime, Ime... [et al</a:t>
            </a:r>
            <a:r>
              <a:rPr lang="hr-HR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].</a:t>
            </a:r>
            <a:r>
              <a:rPr lang="hr-HR" dirty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itchFamily="18" charset="0"/>
                <a:cs typeface="Times New Roman" pitchFamily="18" charset="0"/>
              </a:rPr>
              <a:t> Naslov: podnaslov. </a:t>
            </a:r>
            <a:r>
              <a:rPr lang="hr-HR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itchFamily="18" charset="0"/>
                <a:cs typeface="Times New Roman" pitchFamily="18" charset="0"/>
              </a:rPr>
              <a:t>Mjesto izdavanja: nakladnik, godina.</a:t>
            </a:r>
            <a:endParaRPr lang="hr-HR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Clr>
                <a:srgbClr val="F07F09"/>
              </a:buClr>
            </a:pPr>
            <a:r>
              <a:rPr lang="hr-HR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ako nema autora navodimo urednika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Naslov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knjige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 podatak 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uredniku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hr-HR" dirty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itchFamily="18" charset="0"/>
                <a:cs typeface="Times New Roman" pitchFamily="18" charset="0"/>
              </a:rPr>
              <a:t>Mjesto izdavanja: nakladnik, godina</a:t>
            </a:r>
            <a:r>
              <a:rPr lang="hr-HR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oglavlje iz knjige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Prezime, Ime autora.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Naslov poglavlja.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// Naslov knjige / Ime i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prezime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autora knjige.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Mjesto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izdavanja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Nakladnik, godina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izdavanja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156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Časopisi i novine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članak iz časopisa</a:t>
            </a:r>
          </a:p>
          <a:p>
            <a:pPr marL="0" indent="0">
              <a:buNone/>
            </a:pPr>
            <a:r>
              <a:rPr lang="hr-HR" dirty="0" smtClean="0"/>
              <a:t>Prezime</a:t>
            </a:r>
            <a:r>
              <a:rPr lang="hr-HR" dirty="0"/>
              <a:t>, Ime autora. </a:t>
            </a:r>
            <a:r>
              <a:rPr lang="hr-HR" dirty="0" smtClean="0"/>
              <a:t>Naslov rada: </a:t>
            </a:r>
            <a:r>
              <a:rPr lang="hr-HR" dirty="0"/>
              <a:t>podnaslov. // Naslov časopisa oznaka sveska/godišta, </a:t>
            </a:r>
            <a:r>
              <a:rPr lang="hr-HR" dirty="0" smtClean="0"/>
              <a:t>broj </a:t>
            </a:r>
            <a:r>
              <a:rPr lang="hr-HR" dirty="0"/>
              <a:t>(godina), početna-završna stranica. </a:t>
            </a:r>
            <a:endParaRPr lang="hr-HR" dirty="0" smtClean="0"/>
          </a:p>
          <a:p>
            <a:r>
              <a:rPr lang="hr-HR" dirty="0" smtClean="0"/>
              <a:t>članak iz novina</a:t>
            </a:r>
          </a:p>
          <a:p>
            <a:pPr marL="0" indent="0">
              <a:buNone/>
            </a:pPr>
            <a:r>
              <a:rPr lang="hr-HR" dirty="0"/>
              <a:t>Prezime, Ime autora. </a:t>
            </a:r>
            <a:r>
              <a:rPr lang="hr-HR" dirty="0" smtClean="0"/>
              <a:t>Naslov rada: </a:t>
            </a:r>
            <a:r>
              <a:rPr lang="hr-HR" dirty="0"/>
              <a:t>podnaslov. // Naslov novina oznaka sveska/godišta, </a:t>
            </a:r>
            <a:r>
              <a:rPr lang="hr-HR" dirty="0" smtClean="0"/>
              <a:t>broj(dan</a:t>
            </a:r>
            <a:r>
              <a:rPr lang="hr-HR" dirty="0"/>
              <a:t>, datum), početna-završna </a:t>
            </a:r>
            <a:r>
              <a:rPr lang="hr-HR" dirty="0" smtClean="0"/>
              <a:t>stranica</a:t>
            </a:r>
            <a:r>
              <a:rPr lang="hr-HR" dirty="0"/>
              <a:t>. </a:t>
            </a:r>
            <a:endParaRPr lang="hr-HR" dirty="0" smtClean="0"/>
          </a:p>
          <a:p>
            <a:pPr marL="0" indent="0"/>
            <a:r>
              <a:rPr lang="hr-HR" dirty="0" smtClean="0"/>
              <a:t> ako se radi o mrežnim izdanjima – URL i datum pristupa</a:t>
            </a:r>
          </a:p>
          <a:p>
            <a:pPr marL="0" indent="0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5452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Izvori s interneta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Članak na mrežnoj stranici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Prezime, Ime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autora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Naslov: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podnaslov,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datum</a:t>
            </a:r>
            <a:r>
              <a:rPr lang="hr-H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nastanka dokumenta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Potpuna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URL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adresa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(datum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pristupa dokumentu) 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Mrežna stranica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Naslov stranice. Potpuna URL adresa (datum pristupa stranici)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27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Oprez kod korištenja izvora s interneta!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10"/>
          <a:stretch/>
        </p:blipFill>
        <p:spPr>
          <a:xfrm>
            <a:off x="914400" y="1447800"/>
            <a:ext cx="7265052" cy="4925148"/>
          </a:xfrm>
        </p:spPr>
      </p:pic>
    </p:spTree>
    <p:extLst>
      <p:ext uri="{BB962C8B-B14F-4D97-AF65-F5344CB8AC3E}">
        <p14:creationId xmlns:p14="http://schemas.microsoft.com/office/powerpoint/2010/main" val="258576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Obrana završnog rada</a:t>
            </a:r>
            <a:endParaRPr lang="hr-H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rani se pred povjerenstvom (razrednik, mentor i profesor struke)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učenik predstavlja osnovne teze </a:t>
            </a:r>
            <a:r>
              <a:rPr lang="hr-HR" smtClean="0">
                <a:latin typeface="Times New Roman" pitchFamily="18" charset="0"/>
                <a:cs typeface="Times New Roman" pitchFamily="18" charset="0"/>
              </a:rPr>
              <a:t>svog rada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čenik odgovara na pitanja povjerenstva </a:t>
            </a:r>
          </a:p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brana traje do 30 min.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8846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Literatura</a:t>
            </a:r>
            <a:endParaRPr lang="hr-H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371600"/>
            <a:ext cx="8503920" cy="5334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hr-HR" sz="2400" dirty="0">
                <a:latin typeface="Times New Roman" pitchFamily="18" charset="0"/>
                <a:cs typeface="Times New Roman" pitchFamily="18" charset="0"/>
              </a:rPr>
              <a:t>Belančić, Katarina. </a:t>
            </a:r>
            <a:r>
              <a:rPr lang="hr-HR" sz="2400" i="1" dirty="0">
                <a:latin typeface="Times New Roman" pitchFamily="18" charset="0"/>
                <a:cs typeface="Times New Roman" pitchFamily="18" charset="0"/>
              </a:rPr>
              <a:t>Struktura i sadržaj pisanog dijela završnog rada</a:t>
            </a:r>
            <a:r>
              <a:rPr lang="hr-HR" sz="2400" dirty="0">
                <a:latin typeface="Times New Roman" pitchFamily="18" charset="0"/>
                <a:cs typeface="Times New Roman" pitchFamily="18" charset="0"/>
              </a:rPr>
              <a:t>. [PowerPoint prezentacija] Bjelovar: Obrtnička škola Bjelovar, 2011. (26.1.2019)</a:t>
            </a:r>
          </a:p>
          <a:p>
            <a:pPr marL="0" indent="0">
              <a:buNone/>
            </a:pPr>
            <a:r>
              <a:rPr lang="hr-HR" sz="2400" dirty="0">
                <a:latin typeface="Times New Roman" pitchFamily="18" charset="0"/>
                <a:cs typeface="Times New Roman" pitchFamily="18" charset="0"/>
              </a:rPr>
              <a:t>Dostupno na: </a:t>
            </a:r>
            <a:r>
              <a:rPr lang="hr-HR" sz="2400" i="1" dirty="0">
                <a:hlinkClick r:id="rId2"/>
              </a:rPr>
              <a:t>obs-bj.hr/images/uploads/Upute-za-pisanje-zavrsnog-rada-struktura-i-sadrzaj.ppt</a:t>
            </a:r>
            <a:endParaRPr lang="hr-HR" sz="2400" dirty="0">
              <a:hlinkClick r:id="rId2"/>
            </a:endParaRPr>
          </a:p>
          <a:p>
            <a:pPr marL="0" indent="0">
              <a:buNone/>
            </a:pPr>
            <a:r>
              <a:rPr lang="hr-HR" sz="2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. Narodne </a:t>
            </a:r>
            <a:r>
              <a:rPr lang="hr-HR" sz="2400" dirty="0">
                <a:latin typeface="Times New Roman" pitchFamily="18" charset="0"/>
                <a:cs typeface="Times New Roman" pitchFamily="18" charset="0"/>
              </a:rPr>
              <a:t>novine (2009) </a:t>
            </a:r>
            <a:r>
              <a:rPr lang="hr-HR" sz="2400" i="1" dirty="0">
                <a:latin typeface="Times New Roman" pitchFamily="18" charset="0"/>
                <a:cs typeface="Times New Roman" pitchFamily="18" charset="0"/>
              </a:rPr>
              <a:t>Pravilnik o izradbi i obrani završnog rad</a:t>
            </a:r>
            <a:r>
              <a:rPr lang="hr-HR" sz="2400" dirty="0">
                <a:latin typeface="Times New Roman" pitchFamily="18" charset="0"/>
                <a:cs typeface="Times New Roman" pitchFamily="18" charset="0"/>
              </a:rPr>
              <a:t>. Zagreb: Narodne novine d.d., 87/08. i 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86/09. Str</a:t>
            </a:r>
            <a:r>
              <a:rPr lang="hr-HR" sz="2400" dirty="0">
                <a:latin typeface="Times New Roman" pitchFamily="18" charset="0"/>
                <a:cs typeface="Times New Roman" pitchFamily="18" charset="0"/>
              </a:rPr>
              <a:t>. 1. </a:t>
            </a:r>
            <a:endParaRPr lang="hr-H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Dostupno </a:t>
            </a:r>
            <a:r>
              <a:rPr lang="hr-HR" sz="2400" dirty="0">
                <a:latin typeface="Times New Roman" pitchFamily="18" charset="0"/>
                <a:cs typeface="Times New Roman" pitchFamily="18" charset="0"/>
              </a:rPr>
              <a:t>na: </a:t>
            </a:r>
            <a:r>
              <a:rPr lang="hr-HR" sz="2400" dirty="0">
                <a:latin typeface="Times New Roman" pitchFamily="18" charset="0"/>
                <a:cs typeface="Times New Roman" pitchFamily="18" charset="0"/>
                <a:hlinkClick r:id="rId3"/>
              </a:rPr>
              <a:t>https://narodne-novine.nn.hr/clanci/sluzbeni/2009_09_118_2914.html/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17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.1.2024.)</a:t>
            </a:r>
            <a:endParaRPr lang="hr-HR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hr-HR" sz="24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. Srednja škola Vrbovec. Razni dokumetni: </a:t>
            </a:r>
            <a:r>
              <a:rPr lang="hr-HR" sz="2400" i="1" dirty="0" smtClean="0">
                <a:latin typeface="Times New Roman" pitchFamily="18" charset="0"/>
                <a:cs typeface="Times New Roman" pitchFamily="18" charset="0"/>
              </a:rPr>
              <a:t>Upute za citiranje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. Dostupno na: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  <a:hlinkClick r:id="rId4"/>
              </a:rPr>
              <a:t>http</a:t>
            </a:r>
            <a:r>
              <a:rPr lang="pl-PL" sz="2400" dirty="0">
                <a:latin typeface="Times New Roman" pitchFamily="18" charset="0"/>
                <a:cs typeface="Times New Roman" pitchFamily="18" charset="0"/>
                <a:hlinkClick r:id="rId4"/>
              </a:rPr>
              <a:t>://www.ssvrbovec.hr/u/upute_za_citiranje.pdf</a:t>
            </a:r>
            <a:r>
              <a:rPr lang="pl-PL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(25.1.2019)</a:t>
            </a:r>
            <a:endParaRPr lang="hr-HR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hr-HR" sz="24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hr-HR" sz="2400" dirty="0">
                <a:latin typeface="Times New Roman" pitchFamily="18" charset="0"/>
                <a:cs typeface="Times New Roman" pitchFamily="18" charset="0"/>
              </a:rPr>
              <a:t>Srednja škola Vrbovec. Razni dokumetni: </a:t>
            </a:r>
            <a:r>
              <a:rPr lang="hr-HR" sz="2400" i="1" dirty="0" smtClean="0">
                <a:latin typeface="Times New Roman" pitchFamily="18" charset="0"/>
                <a:cs typeface="Times New Roman" pitchFamily="18" charset="0"/>
              </a:rPr>
              <a:t>Upute za izradbu završnog rada.</a:t>
            </a:r>
          </a:p>
          <a:p>
            <a:pPr marL="0" indent="0">
              <a:buNone/>
            </a:pP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Dostupno na: </a:t>
            </a:r>
            <a:r>
              <a:rPr lang="hr-HR" sz="2400" dirty="0">
                <a:latin typeface="Times New Roman" pitchFamily="18" charset="0"/>
                <a:cs typeface="Times New Roman" pitchFamily="18" charset="0"/>
                <a:hlinkClick r:id="rId5"/>
              </a:rPr>
              <a:t>http://</a:t>
            </a:r>
            <a:r>
              <a:rPr lang="hr-HR" sz="2400" dirty="0" smtClean="0">
                <a:latin typeface="Times New Roman" pitchFamily="18" charset="0"/>
                <a:cs typeface="Times New Roman" pitchFamily="18" charset="0"/>
                <a:hlinkClick r:id="rId5"/>
              </a:rPr>
              <a:t>www.ssvrbovec.hr/u/Upute_za_izradbu_zavrsnog_rada.pdf</a:t>
            </a:r>
            <a:endParaRPr lang="hr-HR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hr-HR" sz="2400" dirty="0" smtClean="0">
                <a:latin typeface="Times New Roman" pitchFamily="18" charset="0"/>
                <a:cs typeface="Times New Roman" pitchFamily="18" charset="0"/>
              </a:rPr>
              <a:t>(23.1.2019.) </a:t>
            </a:r>
          </a:p>
          <a:p>
            <a:pPr marL="0" indent="0">
              <a:buNone/>
            </a:pPr>
            <a:endParaRPr lang="hr-H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18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pažnji!</a:t>
            </a:r>
            <a:endParaRPr lang="hr-HR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447800"/>
            <a:ext cx="6858000" cy="4876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6966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Završni</a:t>
            </a:r>
            <a:r>
              <a:rPr lang="en-US" dirty="0"/>
              <a:t> rad </a:t>
            </a:r>
            <a:r>
              <a:rPr lang="en-US" dirty="0" err="1"/>
              <a:t>sastoji</a:t>
            </a:r>
            <a:r>
              <a:rPr lang="en-US" dirty="0"/>
              <a:t> se od </a:t>
            </a:r>
            <a:r>
              <a:rPr lang="en-US" dirty="0" err="1"/>
              <a:t>izradbe</a:t>
            </a:r>
            <a:r>
              <a:rPr lang="en-US" dirty="0"/>
              <a:t> </a:t>
            </a:r>
            <a:r>
              <a:rPr lang="en-US" dirty="0" err="1"/>
              <a:t>završnoga</a:t>
            </a:r>
            <a:r>
              <a:rPr lang="en-US" dirty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obrane</a:t>
            </a:r>
            <a:r>
              <a:rPr lang="en-US" dirty="0"/>
              <a:t> </a:t>
            </a:r>
            <a:r>
              <a:rPr lang="en-US" dirty="0" err="1"/>
              <a:t>završnoga</a:t>
            </a:r>
            <a:r>
              <a:rPr lang="en-US" dirty="0"/>
              <a:t> </a:t>
            </a:r>
            <a:r>
              <a:rPr lang="en-US" dirty="0" err="1" smtClean="0"/>
              <a:t>rada</a:t>
            </a:r>
            <a:endParaRPr lang="hr-HR" dirty="0" smtClean="0"/>
          </a:p>
          <a:p>
            <a:r>
              <a:rPr lang="en-US" dirty="0" err="1"/>
              <a:t>Završni</a:t>
            </a:r>
            <a:r>
              <a:rPr lang="en-US" dirty="0"/>
              <a:t> rad </a:t>
            </a:r>
            <a:r>
              <a:rPr lang="en-US" dirty="0" err="1"/>
              <a:t>brani</a:t>
            </a:r>
            <a:r>
              <a:rPr lang="en-US" dirty="0"/>
              <a:t> se u:</a:t>
            </a:r>
          </a:p>
          <a:p>
            <a:pPr marL="0" indent="0">
              <a:buNone/>
            </a:pPr>
            <a:r>
              <a:rPr lang="en-US" dirty="0" smtClean="0"/>
              <a:t>– </a:t>
            </a:r>
            <a:r>
              <a:rPr lang="en-US" dirty="0" err="1"/>
              <a:t>ljetnome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, </a:t>
            </a:r>
            <a:r>
              <a:rPr lang="en-US" dirty="0" err="1"/>
              <a:t>tijekom</a:t>
            </a:r>
            <a:r>
              <a:rPr lang="en-US" dirty="0"/>
              <a:t> </a:t>
            </a:r>
            <a:r>
              <a:rPr lang="en-US" dirty="0" err="1"/>
              <a:t>lipnja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– </a:t>
            </a:r>
            <a:r>
              <a:rPr lang="en-US" dirty="0" err="1"/>
              <a:t>jesenskome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, u </a:t>
            </a:r>
            <a:r>
              <a:rPr lang="en-US" dirty="0" err="1"/>
              <a:t>istome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prvome</a:t>
            </a:r>
            <a:r>
              <a:rPr lang="en-US" dirty="0"/>
              <a:t> </a:t>
            </a:r>
            <a:r>
              <a:rPr lang="en-US" dirty="0" err="1"/>
              <a:t>tjednu</a:t>
            </a:r>
            <a:r>
              <a:rPr lang="en-US" dirty="0"/>
              <a:t>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drugoga</a:t>
            </a:r>
            <a:r>
              <a:rPr lang="en-US" dirty="0"/>
              <a:t> </a:t>
            </a:r>
            <a:r>
              <a:rPr lang="en-US" dirty="0" err="1"/>
              <a:t>popravnog</a:t>
            </a:r>
            <a:r>
              <a:rPr lang="en-US" dirty="0"/>
              <a:t> </a:t>
            </a:r>
            <a:r>
              <a:rPr lang="en-US" dirty="0" err="1"/>
              <a:t>roka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– </a:t>
            </a:r>
            <a:r>
              <a:rPr lang="en-US" dirty="0" err="1"/>
              <a:t>zimskome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, </a:t>
            </a:r>
            <a:r>
              <a:rPr lang="en-US" dirty="0" err="1"/>
              <a:t>tijekom</a:t>
            </a:r>
            <a:r>
              <a:rPr lang="en-US" dirty="0"/>
              <a:t> </a:t>
            </a:r>
            <a:r>
              <a:rPr lang="en-US" dirty="0" err="1"/>
              <a:t>veljače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2573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Struktura završnog rada</a:t>
            </a:r>
            <a:endParaRPr lang="hr-H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aslovna stranica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sadržaj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uvod</a:t>
            </a:r>
          </a:p>
          <a:p>
            <a:r>
              <a:rPr lang="hr-HR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azrada teme (glavni dio)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zaključak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popis korištene literature (bibliografija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Popis tablica i ilustracija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stranica za upis ocjene</a:t>
            </a:r>
          </a:p>
          <a:p>
            <a:endParaRPr lang="hr-HR" dirty="0" smtClean="0"/>
          </a:p>
          <a:p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latin typeface="Times New Roman" pitchFamily="18" charset="0"/>
                <a:cs typeface="Times New Roman" pitchFamily="18" charset="0"/>
              </a:rPr>
              <a:t>Naslovna stranica</a:t>
            </a:r>
            <a:endParaRPr lang="hr-HR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8229600" cy="4648200"/>
          </a:xfrm>
        </p:spPr>
        <p:txBody>
          <a:bodyPr>
            <a:normAutofit/>
          </a:bodyPr>
          <a:lstStyle/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Naziv škole (sredina gore) – 18 </a:t>
            </a:r>
            <a:r>
              <a:rPr lang="hr-HR" dirty="0" err="1" smtClean="0">
                <a:latin typeface="Times New Roman" pitchFamily="18" charset="0"/>
                <a:cs typeface="Times New Roman" pitchFamily="18" charset="0"/>
              </a:rPr>
              <a:t>pt,velika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 slova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predmetno područje (predmet iz kojeg pišete rad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hr-HR" b="1" dirty="0" err="1" smtClean="0">
                <a:latin typeface="Times New Roman" pitchFamily="18" charset="0"/>
                <a:cs typeface="Times New Roman" pitchFamily="18" charset="0"/>
              </a:rPr>
              <a:t>Bold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- podebljano</a:t>
            </a: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tema (naslov rada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hr-HR" b="1" dirty="0" err="1" smtClean="0">
                <a:latin typeface="Times New Roman" pitchFamily="18" charset="0"/>
                <a:cs typeface="Times New Roman" pitchFamily="18" charset="0"/>
              </a:rPr>
              <a:t>Bold</a:t>
            </a:r>
            <a:r>
              <a:rPr lang="hr-HR" b="1" dirty="0" smtClean="0">
                <a:latin typeface="Times New Roman" pitchFamily="18" charset="0"/>
                <a:cs typeface="Times New Roman" pitchFamily="18" charset="0"/>
              </a:rPr>
              <a:t> - podebljano</a:t>
            </a: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osnovni podaci o mentoru i učeniku 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(mentor – lijevo dolje, učenik –desno dolje) – 12 pt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naziv mjesta, na koji rok izlazite i šk. </a:t>
            </a:r>
            <a:r>
              <a:rPr lang="hr-HR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hr-HR" dirty="0" smtClean="0">
                <a:latin typeface="Times New Roman" pitchFamily="18" charset="0"/>
                <a:cs typeface="Times New Roman" pitchFamily="18" charset="0"/>
              </a:rPr>
              <a:t>od. </a:t>
            </a:r>
          </a:p>
          <a:p>
            <a:pPr lvl="0">
              <a:buClr>
                <a:srgbClr val="F07F09"/>
              </a:buClr>
              <a:buBlip>
                <a:blip r:embed="rId2"/>
              </a:buBlip>
            </a:pPr>
            <a:r>
              <a:rPr lang="hr-HR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ne označuje se </a:t>
            </a:r>
            <a:r>
              <a:rPr lang="hr-HR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rednim brojem</a:t>
            </a:r>
          </a:p>
          <a:p>
            <a:pPr lvl="0">
              <a:buClr>
                <a:srgbClr val="F07F09"/>
              </a:buClr>
              <a:buBlip>
                <a:blip r:embed="rId2"/>
              </a:buBlip>
            </a:pPr>
            <a:r>
              <a:rPr lang="hr-HR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nije dozvoljeno ubacivanje </a:t>
            </a:r>
            <a:r>
              <a:rPr lang="hr-HR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slika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152400"/>
            <a:ext cx="8839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SREDNJA ŠKOLA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VRBOVEC</a:t>
            </a:r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hr-HR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hr-HR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Završni rad iz predmeta: </a:t>
            </a:r>
          </a:p>
          <a:p>
            <a:pPr algn="ctr"/>
            <a:r>
              <a:rPr lang="en-US" b="1" dirty="0">
                <a:latin typeface="Times New Roman" pitchFamily="18" charset="0"/>
                <a:cs typeface="Times New Roman" pitchFamily="18" charset="0"/>
              </a:rPr>
              <a:t>Naziv predmeta</a:t>
            </a:r>
          </a:p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Tema: </a:t>
            </a:r>
          </a:p>
          <a:p>
            <a:pPr algn="ctr"/>
            <a:r>
              <a:rPr lang="en-US" b="1" dirty="0">
                <a:latin typeface="Times New Roman" pitchFamily="18" charset="0"/>
                <a:cs typeface="Times New Roman" pitchFamily="18" charset="0"/>
              </a:rPr>
              <a:t>Naslov završnog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rada</a:t>
            </a:r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hr-HR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hr-HR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hr-HR" b="1" dirty="0"/>
          </a:p>
          <a:p>
            <a:pPr algn="ctr"/>
            <a:endParaRPr lang="en-US" b="1" dirty="0"/>
          </a:p>
          <a:p>
            <a:pPr algn="ctr"/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524905"/>
            <a:ext cx="7772400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299138" y="5638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dirty="0"/>
              <a:t>Vrbovec, ljetni ispitni rok</a:t>
            </a:r>
          </a:p>
          <a:p>
            <a:pPr algn="ctr"/>
            <a:r>
              <a:rPr lang="en-US" dirty="0"/>
              <a:t>šk. god. </a:t>
            </a:r>
            <a:r>
              <a:rPr lang="en-US" dirty="0" smtClean="0"/>
              <a:t>20</a:t>
            </a:r>
            <a:r>
              <a:rPr lang="hr-HR" dirty="0" smtClean="0"/>
              <a:t>22</a:t>
            </a:r>
            <a:r>
              <a:rPr lang="en-US" dirty="0" smtClean="0"/>
              <a:t>./20</a:t>
            </a:r>
            <a:r>
              <a:rPr lang="hr-HR" dirty="0" smtClean="0"/>
              <a:t>23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33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Sadržaj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popis cjelina i poglavlja s odgovarajućim stranicama</a:t>
            </a: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naslove cjelina označujemo kao Heading1</a:t>
            </a: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svaka cjelina počinje na novoj stranici (</a:t>
            </a:r>
            <a:r>
              <a:rPr lang="hr-H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page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naslove poglavlja označujemo kao Heading2</a:t>
            </a: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opcija automatskog ubacivanja sadržaja (</a:t>
            </a:r>
            <a:r>
              <a:rPr lang="hr-H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</a:t>
            </a:r>
            <a:r>
              <a:rPr lang="hr-H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29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228600" y="304800"/>
            <a:ext cx="8686800" cy="60198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r-HR" sz="3500" dirty="0" smtClean="0">
                <a:latin typeface="Times New Roman" pitchFamily="18" charset="0"/>
                <a:cs typeface="Times New Roman" pitchFamily="18" charset="0"/>
              </a:rPr>
              <a:t>Sadržaj: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1. Uvod................................................................................................1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2. Naslov  cjeline.................................................................................2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2.1. </a:t>
            </a:r>
            <a:r>
              <a:rPr lang="hr-HR" sz="26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aslov prvog poglavlja.................................................................3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2.2. Naslov drugog poglavlja...............................................................4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3. Naslov druge cjeline........................................................................5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3.1. Naslov prvog poglavlja.................................................................6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4. Zaključak.........................................................................................7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5. Literatura.........................................................................................8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hr-HR" sz="2600" dirty="0" smtClean="0">
                <a:latin typeface="Times New Roman" pitchFamily="18" charset="0"/>
                <a:cs typeface="Times New Roman" pitchFamily="18" charset="0"/>
              </a:rPr>
              <a:t>6. Prilozi..............................................................................................9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82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hr-H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opisuje se glavni problem rada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brazlaže se odabir teme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avodi se metoda obrade problema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kicira se glavna struktura rada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redstavlja se cilj i svrha rada</a:t>
            </a:r>
          </a:p>
          <a:p>
            <a:pPr marL="0" indent="0">
              <a:buNone/>
            </a:pP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149809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TM01972873[[fn=Summer]]</Template>
  <TotalTime>2768</TotalTime>
  <Words>1245</Words>
  <Application>Microsoft Office PowerPoint</Application>
  <PresentationFormat>Prikaz na zaslonu (4:3)</PresentationFormat>
  <Paragraphs>177</Paragraphs>
  <Slides>26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26</vt:i4>
      </vt:variant>
    </vt:vector>
  </HeadingPairs>
  <TitlesOfParts>
    <vt:vector size="32" baseType="lpstr">
      <vt:lpstr>Calibri</vt:lpstr>
      <vt:lpstr>Georgia</vt:lpstr>
      <vt:lpstr>Times New Roman</vt:lpstr>
      <vt:lpstr>Wingdings</vt:lpstr>
      <vt:lpstr>Wingdings 2</vt:lpstr>
      <vt:lpstr>Civic</vt:lpstr>
      <vt:lpstr>Kako napisati završni rad?</vt:lpstr>
      <vt:lpstr>  Što je završni rad?</vt:lpstr>
      <vt:lpstr>PowerPoint prezentacija</vt:lpstr>
      <vt:lpstr>Struktura završnog rada</vt:lpstr>
      <vt:lpstr>Naslovna stranica</vt:lpstr>
      <vt:lpstr>PowerPoint prezentacija</vt:lpstr>
      <vt:lpstr>Sadržaj</vt:lpstr>
      <vt:lpstr>PowerPoint prezentacija</vt:lpstr>
      <vt:lpstr>Uvod</vt:lpstr>
      <vt:lpstr>Korisni izrazi za uvod2</vt:lpstr>
      <vt:lpstr>Glavni dio ili razrada teme</vt:lpstr>
      <vt:lpstr>Slike, crteži, tablice i grafikoni</vt:lpstr>
      <vt:lpstr>Zaključak</vt:lpstr>
      <vt:lpstr>Korisni izrazi za zaključak3</vt:lpstr>
      <vt:lpstr>Uređivanje teksta5</vt:lpstr>
      <vt:lpstr>Stil i način pisanja</vt:lpstr>
      <vt:lpstr>Citiranje i parafraziranje</vt:lpstr>
      <vt:lpstr>Literatura (bibliografija)</vt:lpstr>
      <vt:lpstr>Pravila za citiranje4 </vt:lpstr>
      <vt:lpstr>PowerPoint prezentacija</vt:lpstr>
      <vt:lpstr>Časopisi i novine</vt:lpstr>
      <vt:lpstr>Izvori s interneta</vt:lpstr>
      <vt:lpstr>Oprez kod korištenja izvora s interneta!</vt:lpstr>
      <vt:lpstr>Obrana završnog rada</vt:lpstr>
      <vt:lpstr>Literatura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 napisati i obraniti završni rad?</dc:title>
  <dc:creator>Igor</dc:creator>
  <cp:lastModifiedBy>Korisnik</cp:lastModifiedBy>
  <cp:revision>114</cp:revision>
  <dcterms:created xsi:type="dcterms:W3CDTF">2019-01-18T07:49:29Z</dcterms:created>
  <dcterms:modified xsi:type="dcterms:W3CDTF">2024-01-17T07:14:28Z</dcterms:modified>
</cp:coreProperties>
</file>