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hzjz.hr/wp-content/uploads/2024/05/Pojmovnik-mentalnog-zdravlja-final.pdf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Mentalno zdravlje 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Vijeće roditelja SŠ Vrbovec, 7. listopada 2025.</a:t>
            </a:r>
          </a:p>
          <a:p>
            <a:r>
              <a:rPr lang="hr-HR" dirty="0" smtClean="0"/>
              <a:t>Ivana </a:t>
            </a:r>
            <a:r>
              <a:rPr lang="hr-HR" dirty="0" err="1"/>
              <a:t>Marijanović</a:t>
            </a:r>
            <a:endParaRPr lang="hr-HR" dirty="0"/>
          </a:p>
          <a:p>
            <a:r>
              <a:rPr lang="hr-HR" dirty="0"/>
              <a:t>pedagoginja SŠ Vrbovec</a:t>
            </a:r>
          </a:p>
        </p:txBody>
      </p:sp>
      <p:pic>
        <p:nvPicPr>
          <p:cNvPr id="10" name="Slika 9" descr="Slika na kojoj se prikazuje tekst, logotip, snimka zaslona, simbol&#10;&#10;Opis je automatski generiran">
            <a:extLst>
              <a:ext uri="{FF2B5EF4-FFF2-40B4-BE49-F238E27FC236}">
                <a16:creationId xmlns:a16="http://schemas.microsoft.com/office/drawing/2014/main" xmlns="" id="{2D2E0173-0A13-0664-360D-76B69D2E00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0896" y="9525"/>
            <a:ext cx="2156079" cy="1817716"/>
          </a:xfrm>
          <a:prstGeom prst="rect">
            <a:avLst/>
          </a:prstGeom>
        </p:spPr>
      </p:pic>
      <p:pic>
        <p:nvPicPr>
          <p:cNvPr id="13" name="Slika 12">
            <a:extLst>
              <a:ext uri="{FF2B5EF4-FFF2-40B4-BE49-F238E27FC236}">
                <a16:creationId xmlns:a16="http://schemas.microsoft.com/office/drawing/2014/main" xmlns="" id="{3756238D-08FA-6B3A-AB35-CE024D773B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634" y="58278"/>
            <a:ext cx="3423484" cy="1258885"/>
          </a:xfrm>
          <a:prstGeom prst="rect">
            <a:avLst/>
          </a:prstGeom>
        </p:spPr>
      </p:pic>
      <p:pic>
        <p:nvPicPr>
          <p:cNvPr id="15" name="Slika 14">
            <a:extLst>
              <a:ext uri="{FF2B5EF4-FFF2-40B4-BE49-F238E27FC236}">
                <a16:creationId xmlns:a16="http://schemas.microsoft.com/office/drawing/2014/main" xmlns="" id="{A3EB1C79-141D-4DA5-F181-AC191B5501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003" y="1203691"/>
            <a:ext cx="2600527" cy="87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005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xmlns="" id="{D089BB62-289D-27D6-3E25-908FBD25B9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0422" y="2605849"/>
            <a:ext cx="9012972" cy="1646302"/>
          </a:xfrm>
        </p:spPr>
        <p:txBody>
          <a:bodyPr/>
          <a:lstStyle/>
          <a:p>
            <a:pPr algn="l"/>
            <a:r>
              <a:rPr lang="hr-HR" sz="4000" dirty="0">
                <a:solidFill>
                  <a:schemeClr val="tx1"/>
                </a:solidFill>
              </a:rPr>
              <a:t>Izrađeno prema </a:t>
            </a:r>
            <a:r>
              <a:rPr lang="hr-HR" sz="4000" i="1" dirty="0">
                <a:solidFill>
                  <a:schemeClr val="tx1"/>
                </a:solidFill>
              </a:rPr>
              <a:t>Pojmovniku mentalnog zdravlja </a:t>
            </a:r>
            <a:r>
              <a:rPr lang="hr-HR" sz="4000" dirty="0">
                <a:solidFill>
                  <a:schemeClr val="tx1"/>
                </a:solidFill>
              </a:rPr>
              <a:t>Hrvatskog zavoda za javno zdravstvo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xmlns="" id="{09D14869-153E-7E65-CBD7-56B7F7A231A0}"/>
              </a:ext>
            </a:extLst>
          </p:cNvPr>
          <p:cNvSpPr txBox="1"/>
          <p:nvPr/>
        </p:nvSpPr>
        <p:spPr>
          <a:xfrm>
            <a:off x="610422" y="4487636"/>
            <a:ext cx="853801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dirty="0"/>
              <a:t>Dostupno na:</a:t>
            </a:r>
          </a:p>
          <a:p>
            <a:r>
              <a:rPr lang="hr-HR" dirty="0">
                <a:hlinkClick r:id="rId2"/>
              </a:rPr>
              <a:t>https://www.hzjz.hr/wp-content/uploads/2024/05/Pojmovnik-mentalnog-zdravlja-final.pdf</a:t>
            </a:r>
            <a:r>
              <a:rPr lang="hr-HR" dirty="0"/>
              <a:t> </a:t>
            </a:r>
          </a:p>
        </p:txBody>
      </p:sp>
      <p:pic>
        <p:nvPicPr>
          <p:cNvPr id="8" name="Slika 7" descr="Slika na kojoj se prikazuje tekst, logotip, snimka zaslona, simbol&#10;&#10;Opis je automatski generiran">
            <a:extLst>
              <a:ext uri="{FF2B5EF4-FFF2-40B4-BE49-F238E27FC236}">
                <a16:creationId xmlns:a16="http://schemas.microsoft.com/office/drawing/2014/main" xmlns="" id="{16D006D3-C7B0-4EF2-7223-7F33883C31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1847" y="84906"/>
            <a:ext cx="1787025" cy="1506579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xmlns="" id="{0056BB53-4BF8-29E6-8590-9BA687E2FA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4585" y="133659"/>
            <a:ext cx="2837489" cy="1043403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xmlns="" id="{83D661DB-2FA7-63E0-1364-EFFDAC0663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954" y="1279073"/>
            <a:ext cx="2155397" cy="727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253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je mentalno zdravlje 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„Mentalno je zdravlje stanje dobrobiti u kojemu pojedinac ostvaruje svoje potencijale, može se nositi s uobičajenim životnim stresovima, može raditi produktivno i plodonosno te je u stanju doprinositi svojoj zajednici.“ (SZO, 2004).</a:t>
            </a:r>
          </a:p>
          <a:p>
            <a:r>
              <a:rPr lang="hr-HR" dirty="0"/>
              <a:t>Mentalno zdravlje obuhvaća različite aspekte osobne (subjektivne) dobrobiti: emocionalnu dobrobit (osjećaji), društvenu dobrobit (odnosi s drugima i prema društvu), tjelesnu dobrobit (tjelesno zdravlje) i duhovnu dobrobit (smisao života).</a:t>
            </a:r>
          </a:p>
        </p:txBody>
      </p:sp>
      <p:pic>
        <p:nvPicPr>
          <p:cNvPr id="4" name="Slika 3" descr="Slika na kojoj se prikazuje tekst, logotip, snimka zaslona, simbol&#10;&#10;Opis je automatski generiran">
            <a:extLst>
              <a:ext uri="{FF2B5EF4-FFF2-40B4-BE49-F238E27FC236}">
                <a16:creationId xmlns:a16="http://schemas.microsoft.com/office/drawing/2014/main" xmlns="" id="{0248674C-DFA4-7DC0-C4F7-8A4A34B22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2121" y="4747523"/>
            <a:ext cx="2156079" cy="1817716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EDEDBA79-25C2-93B8-100F-65AFB43851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4859" y="4796276"/>
            <a:ext cx="3423484" cy="1258885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xmlns="" id="{A6658AEF-A1F4-25C4-48B2-9A713B1A13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5228" y="5941689"/>
            <a:ext cx="2600527" cy="87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992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44009" y="1885950"/>
            <a:ext cx="8596668" cy="1320800"/>
          </a:xfrm>
        </p:spPr>
        <p:txBody>
          <a:bodyPr/>
          <a:lstStyle/>
          <a:p>
            <a:r>
              <a:rPr lang="hr-HR" dirty="0"/>
              <a:t>Mentalno zdravlje podrazumijeva: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44009" y="3398839"/>
            <a:ext cx="8596668" cy="28495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Mentalno zdravlje podrazumijeva:</a:t>
            </a:r>
          </a:p>
          <a:p>
            <a:r>
              <a:rPr lang="hr-HR" dirty="0"/>
              <a:t>pozitivan stav i odnos prema sebi i drugima</a:t>
            </a:r>
          </a:p>
          <a:p>
            <a:r>
              <a:rPr lang="hr-HR" dirty="0"/>
              <a:t>pozitivnu sliku o sebi</a:t>
            </a:r>
          </a:p>
          <a:p>
            <a:r>
              <a:rPr lang="hr-HR" dirty="0"/>
              <a:t>visoku razinu samosvijesti i samopoštovanja </a:t>
            </a:r>
          </a:p>
          <a:p>
            <a:r>
              <a:rPr lang="hr-HR" dirty="0"/>
              <a:t>osjećaj kontrole </a:t>
            </a:r>
          </a:p>
          <a:p>
            <a:r>
              <a:rPr lang="hr-HR" dirty="0"/>
              <a:t>osjećaj optimizma </a:t>
            </a:r>
          </a:p>
          <a:p>
            <a:r>
              <a:rPr lang="hr-HR" dirty="0"/>
              <a:t>sposobnost suočavanja s problemima</a:t>
            </a:r>
          </a:p>
        </p:txBody>
      </p:sp>
      <p:pic>
        <p:nvPicPr>
          <p:cNvPr id="7" name="Slika 6" descr="Slika na kojoj se prikazuje tekst, logotip, snimka zaslona, simbol&#10;&#10;Opis je automatski generiran">
            <a:extLst>
              <a:ext uri="{FF2B5EF4-FFF2-40B4-BE49-F238E27FC236}">
                <a16:creationId xmlns:a16="http://schemas.microsoft.com/office/drawing/2014/main" xmlns="" id="{7E44F5D3-55CE-08D3-8680-A49A014C75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893" y="0"/>
            <a:ext cx="1652774" cy="1393397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xmlns="" id="{A307C272-9614-B664-1F4A-14866BB8AA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630" y="48753"/>
            <a:ext cx="2624322" cy="965017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xmlns="" id="{9267EA5E-9D93-7089-94D7-24A48EB92E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194166"/>
            <a:ext cx="1993472" cy="673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054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3210" y="266700"/>
            <a:ext cx="9704916" cy="1320800"/>
          </a:xfrm>
        </p:spPr>
        <p:txBody>
          <a:bodyPr/>
          <a:lstStyle/>
          <a:p>
            <a:r>
              <a:rPr lang="hr-HR" dirty="0"/>
              <a:t>Mentalno zdravlje nije neko savršeno stanje: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77334" y="1169989"/>
            <a:ext cx="8596668" cy="3880773"/>
          </a:xfrm>
        </p:spPr>
        <p:txBody>
          <a:bodyPr>
            <a:normAutofit/>
          </a:bodyPr>
          <a:lstStyle/>
          <a:p>
            <a:r>
              <a:rPr lang="hr-HR" dirty="0"/>
              <a:t>Samosvijest, odnosno znanje koje imamo o sebi i doživljaj toga tko smo,  osnova je našeg mentalnog zdravlja i naš unutarnji zaštitni mehanizam</a:t>
            </a:r>
          </a:p>
          <a:p>
            <a:r>
              <a:rPr lang="hr-HR" dirty="0"/>
              <a:t> Dobro mentalno zdravlje ne znači život bez stresa i neugodnih emocija (ljutnje, tuge, straha, zabrinutosti…)</a:t>
            </a:r>
          </a:p>
          <a:p>
            <a:r>
              <a:rPr lang="hr-HR" dirty="0"/>
              <a:t> Ono ima zaštitnu ulogu: štiti nas od negativnih posljedica stresa i teškoća koje su dio života tako da ih možemo prihvatiti i s njima se nositi</a:t>
            </a:r>
          </a:p>
          <a:p>
            <a:r>
              <a:rPr lang="hr-HR" dirty="0"/>
              <a:t> Dobro mentalno zdravlje podrazumijeva sposobnost da se mijenjamo i prilagođavamo, učimo i  razvijamo nove načine i strategije suočavanja s teškoćama</a:t>
            </a:r>
          </a:p>
          <a:p>
            <a:endParaRPr lang="hr-HR" dirty="0"/>
          </a:p>
        </p:txBody>
      </p:sp>
      <p:pic>
        <p:nvPicPr>
          <p:cNvPr id="4" name="Slika 3" descr="Slika na kojoj se prikazuje tekst, logotip, snimka zaslona, simbol&#10;&#10;Opis je automatski generiran">
            <a:extLst>
              <a:ext uri="{FF2B5EF4-FFF2-40B4-BE49-F238E27FC236}">
                <a16:creationId xmlns:a16="http://schemas.microsoft.com/office/drawing/2014/main" xmlns="" id="{2823641B-5427-C847-6D2F-B708E00A83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4227" y="4695825"/>
            <a:ext cx="2156079" cy="1817716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F1694517-BA69-A1D4-E13B-910F946C6F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965" y="4744578"/>
            <a:ext cx="3423484" cy="1258885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xmlns="" id="{15A9D231-0C83-0B30-5445-C033513F8C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334" y="5889991"/>
            <a:ext cx="2600527" cy="87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152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46346" y="839789"/>
            <a:ext cx="8596668" cy="1320800"/>
          </a:xfrm>
        </p:spPr>
        <p:txBody>
          <a:bodyPr/>
          <a:lstStyle/>
          <a:p>
            <a:r>
              <a:rPr lang="hr-HR" dirty="0"/>
              <a:t>Može li svatko od nas imati probleme vezane uz mentalno zdravlje?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Svi možemo u nekom trenutku doživjeti psihičku uznemirenost ili kratkotrajne psihičke smetnje, ali i biti u opasnosti da razvijemo ili pak razviti neki dugoročniji ili ozbiljniji problem mentalnog zdravlja.</a:t>
            </a:r>
          </a:p>
          <a:p>
            <a:r>
              <a:rPr lang="hr-HR" dirty="0"/>
              <a:t>Ukoliko se to i dogodi uvijek imamo mogućnosti za oporavak.</a:t>
            </a:r>
          </a:p>
        </p:txBody>
      </p:sp>
      <p:pic>
        <p:nvPicPr>
          <p:cNvPr id="4" name="Slika 3" descr="Slika na kojoj se prikazuje tekst, logotip, snimka zaslona, simbol&#10;&#10;Opis je automatski generiran">
            <a:extLst>
              <a:ext uri="{FF2B5EF4-FFF2-40B4-BE49-F238E27FC236}">
                <a16:creationId xmlns:a16="http://schemas.microsoft.com/office/drawing/2014/main" xmlns="" id="{42CC897C-F211-EA29-76F7-2151F4301A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608" y="4486275"/>
            <a:ext cx="2156079" cy="1817716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4F45CB78-F843-D2D6-D996-07EF62E345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346" y="4535028"/>
            <a:ext cx="3423484" cy="1258885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xmlns="" id="{F581418B-412D-CD56-6B0A-A3793D7451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715" y="5680441"/>
            <a:ext cx="2600527" cy="87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693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67758" y="1792651"/>
            <a:ext cx="9257242" cy="1320800"/>
          </a:xfrm>
        </p:spPr>
        <p:txBody>
          <a:bodyPr/>
          <a:lstStyle/>
          <a:p>
            <a:r>
              <a:rPr lang="hr-HR" dirty="0"/>
              <a:t>SUVREMENI PRISTUP MENTALNOM ZDRAVLJU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67758" y="2903539"/>
            <a:ext cx="9790641" cy="3880773"/>
          </a:xfrm>
        </p:spPr>
        <p:txBody>
          <a:bodyPr/>
          <a:lstStyle/>
          <a:p>
            <a:r>
              <a:rPr lang="hr-HR" b="1" dirty="0"/>
              <a:t>Dobro (pozitivno) mentalno zdravlje </a:t>
            </a:r>
            <a:r>
              <a:rPr lang="hr-HR" dirty="0"/>
              <a:t>podrazumijeva različite aspekte osobne (subjektivne) dobrobiti kao što je njegovanje potencijala i mogućnosti za razvoj .</a:t>
            </a:r>
          </a:p>
          <a:p>
            <a:r>
              <a:rPr lang="hr-HR" dirty="0"/>
              <a:t> Mentalno zdravlje ili Stanje dobrobiti, možemo poboljšati razvojem samopoštovanja, samopouzdanja, emocionalne otpornosti na stres, strategija pozitivnog razmišljanja i strategija rješavanja problema, socijalnih vještina, vještina upravljanja stresom te povećanjem doživljaja kontrole nad vlastitim životom. </a:t>
            </a:r>
          </a:p>
          <a:p>
            <a:r>
              <a:rPr lang="hr-HR" dirty="0"/>
              <a:t>Dobro mentalno zdravlje pomaže nam da svoj život doživljavamo kao vrijedan, da uspješno razumijemo i tumačimo okolinu, da međusobno komuniciramo, prilagođavamo se i po potrebi mijenjamo te da budemo kreativni i produktivni članovi društva.</a:t>
            </a:r>
          </a:p>
        </p:txBody>
      </p:sp>
      <p:pic>
        <p:nvPicPr>
          <p:cNvPr id="7" name="Slika 6" descr="Slika na kojoj se prikazuje tekst, logotip, snimka zaslona, simbol&#10;&#10;Opis je automatski generiran">
            <a:extLst>
              <a:ext uri="{FF2B5EF4-FFF2-40B4-BE49-F238E27FC236}">
                <a16:creationId xmlns:a16="http://schemas.microsoft.com/office/drawing/2014/main" xmlns="" id="{A74DC42B-A1FB-C52A-0269-49C275F1C1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8769" y="48753"/>
            <a:ext cx="1566663" cy="1320800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xmlns="" id="{D6E953D1-8121-2BF8-DEEA-2853F58329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89" y="48753"/>
            <a:ext cx="2487594" cy="914739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xmlns="" id="{6D5EE734-5553-FD44-C684-6ACC6DB14D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5432" y="187056"/>
            <a:ext cx="1889611" cy="638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865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Kada možemo reći da je nekome narušeno mentalno zdravlje?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 Narušeno (negativno) mentalno zdravlje odnosi se na niz obrazaca ponašanja, razmišljanja ili emocija koje donose određenu razinu neugode, patnje i teškoća u različitim područjima svakodnevnog života i funkcioniranja pojedinca, kao što su škola, posao, obitelj, društvo ili sposobnost samostalnog života, i mogu predstavljati rizik za razvoj mentalnih poremećaja. 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 descr="Slika na kojoj se prikazuje tekst, logotip, snimka zaslona, simbol&#10;&#10;Opis je automatski generiran">
            <a:extLst>
              <a:ext uri="{FF2B5EF4-FFF2-40B4-BE49-F238E27FC236}">
                <a16:creationId xmlns:a16="http://schemas.microsoft.com/office/drawing/2014/main" xmlns="" id="{5D07E436-ADE3-0FF2-1C68-D96D9782A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4227" y="4714875"/>
            <a:ext cx="1692259" cy="1426685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AC7CFC5D-6F9A-98E0-5003-727B31828B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965" y="4763628"/>
            <a:ext cx="2687018" cy="988071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xmlns="" id="{5E1BE1EA-C563-2C97-C102-5E33044480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334" y="5909041"/>
            <a:ext cx="2041097" cy="689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725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možemo učiniti za svoje mentalno zdravlje?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Važno je raditi na sebi: dovoljno spavati, zdravo se hraniti, boraviti u prirodi, baviti se tjelovježbom, misliti pozitivno, pjevati, plesati…</a:t>
            </a:r>
          </a:p>
          <a:p>
            <a:r>
              <a:rPr lang="hr-HR" dirty="0"/>
              <a:t>Zauzeti se za sebe na ispravan način.</a:t>
            </a:r>
          </a:p>
          <a:p>
            <a:r>
              <a:rPr lang="hr-HR" dirty="0"/>
              <a:t>Neka ovo bude biti poticaj za vaš rast i razvoj, za neki drugačiji način odnosa prema sebi i drugima ili pak za jačanje vaših resursa, što podrazumijeva i prevenciju pogoršanja ili razvoja problema mentalnog zdravlja u budućnosti.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 descr="Slika na kojoj se prikazuje tekst, logotip, snimka zaslona, simbol&#10;&#10;Opis je automatski generiran">
            <a:extLst>
              <a:ext uri="{FF2B5EF4-FFF2-40B4-BE49-F238E27FC236}">
                <a16:creationId xmlns:a16="http://schemas.microsoft.com/office/drawing/2014/main" xmlns="" id="{23792F93-0E74-C74C-EE4A-79DA57094A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4227" y="4638675"/>
            <a:ext cx="2156079" cy="1817716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E51C7B80-F125-7F81-131B-3FB106DEC1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965" y="4687428"/>
            <a:ext cx="3423484" cy="1258885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xmlns="" id="{63808F69-9B52-508D-6638-26FA553C6A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334" y="5832841"/>
            <a:ext cx="2600527" cy="87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422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Znati kada potražiti pomoć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77334" y="1398589"/>
            <a:ext cx="8596668" cy="3880773"/>
          </a:xfrm>
        </p:spPr>
        <p:txBody>
          <a:bodyPr/>
          <a:lstStyle/>
          <a:p>
            <a:r>
              <a:rPr lang="hr-HR" dirty="0"/>
              <a:t>Ukoliko </a:t>
            </a:r>
            <a:r>
              <a:rPr lang="hr-HR" dirty="0" smtClean="0"/>
              <a:t>vi ili Vaše dijete doživljavate </a:t>
            </a:r>
            <a:r>
              <a:rPr lang="hr-HR" dirty="0"/>
              <a:t>psihičke smetnje bilo koje vrste ili imate teškoće u svakodnevnom funkcioniranju, važno je potražiti stručnu pomoć! </a:t>
            </a:r>
          </a:p>
          <a:p>
            <a:r>
              <a:rPr lang="hr-HR" dirty="0"/>
              <a:t>Podrška </a:t>
            </a:r>
            <a:r>
              <a:rPr lang="hr-HR" dirty="0" smtClean="0"/>
              <a:t>nam</a:t>
            </a:r>
            <a:r>
              <a:rPr lang="hr-HR" dirty="0" smtClean="0"/>
              <a:t> </a:t>
            </a:r>
            <a:r>
              <a:rPr lang="hr-HR" dirty="0"/>
              <a:t>može pomoći nositi se s psihičkim smetnjama, povećati </a:t>
            </a:r>
            <a:r>
              <a:rPr lang="hr-HR" dirty="0" smtClean="0"/>
              <a:t>naše</a:t>
            </a:r>
            <a:r>
              <a:rPr lang="hr-HR" dirty="0" smtClean="0"/>
              <a:t> </a:t>
            </a:r>
            <a:r>
              <a:rPr lang="hr-HR" dirty="0"/>
              <a:t>potencijale, osnažiti </a:t>
            </a:r>
            <a:r>
              <a:rPr lang="hr-HR" dirty="0" smtClean="0"/>
              <a:t>nas</a:t>
            </a:r>
            <a:r>
              <a:rPr lang="hr-HR" dirty="0" smtClean="0"/>
              <a:t> </a:t>
            </a:r>
            <a:r>
              <a:rPr lang="hr-HR" dirty="0"/>
              <a:t>i povećati </a:t>
            </a:r>
            <a:r>
              <a:rPr lang="hr-HR" dirty="0" smtClean="0"/>
              <a:t>našu</a:t>
            </a:r>
            <a:r>
              <a:rPr lang="hr-HR" dirty="0" smtClean="0"/>
              <a:t> </a:t>
            </a:r>
            <a:r>
              <a:rPr lang="hr-HR" dirty="0"/>
              <a:t>psihološku otpornost.</a:t>
            </a:r>
          </a:p>
          <a:p>
            <a:r>
              <a:rPr lang="hr-HR" dirty="0"/>
              <a:t>Možete se javiti u neki od Centara ili Savjetovališta za mentalno zdravlje u domovima zdravlja ili u pedagošku </a:t>
            </a:r>
            <a:r>
              <a:rPr lang="hr-HR" dirty="0" smtClean="0"/>
              <a:t>službu </a:t>
            </a:r>
            <a:endParaRPr lang="hr-HR" dirty="0"/>
          </a:p>
          <a:p>
            <a:r>
              <a:rPr lang="hr-HR" dirty="0" smtClean="0"/>
              <a:t>Potaknite dijete da se povjeri nekoj pouzdanoj </a:t>
            </a:r>
            <a:r>
              <a:rPr lang="hr-HR" dirty="0"/>
              <a:t>osobi: prijatelju, roditeljima, rodbini, nastavnicima…</a:t>
            </a:r>
          </a:p>
          <a:p>
            <a:r>
              <a:rPr lang="hr-HR" dirty="0"/>
              <a:t>Važno je ne držati negativne misli i osjećaje u sebi!</a:t>
            </a:r>
          </a:p>
          <a:p>
            <a:endParaRPr lang="hr-HR" dirty="0"/>
          </a:p>
        </p:txBody>
      </p:sp>
      <p:pic>
        <p:nvPicPr>
          <p:cNvPr id="4" name="Slika 3" descr="Slika na kojoj se prikazuje tekst, logotip, snimka zaslona, simbol&#10;&#10;Opis je automatski generiran">
            <a:extLst>
              <a:ext uri="{FF2B5EF4-FFF2-40B4-BE49-F238E27FC236}">
                <a16:creationId xmlns:a16="http://schemas.microsoft.com/office/drawing/2014/main" xmlns="" id="{0FBCD53E-F849-9848-3AED-AB2E7F6036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4596" y="4878848"/>
            <a:ext cx="1787025" cy="1506579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7D2FD6AA-F1F0-655A-B7F2-6A772EEB4E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4927601"/>
            <a:ext cx="2837489" cy="1043403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xmlns="" id="{D3DC3335-BC7E-5605-74D2-528460DF9E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703" y="6073015"/>
            <a:ext cx="2155397" cy="727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973542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108</TotalTime>
  <Words>662</Words>
  <Application>Microsoft Office PowerPoint</Application>
  <PresentationFormat>Široki zaslon</PresentationFormat>
  <Paragraphs>42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Faseta</vt:lpstr>
      <vt:lpstr>Mentalno zdravlje </vt:lpstr>
      <vt:lpstr>Što je mentalno zdravlje ?</vt:lpstr>
      <vt:lpstr>Mentalno zdravlje podrazumijeva:</vt:lpstr>
      <vt:lpstr>Mentalno zdravlje nije neko savršeno stanje:</vt:lpstr>
      <vt:lpstr>Može li svatko od nas imati probleme vezane uz mentalno zdravlje?</vt:lpstr>
      <vt:lpstr>SUVREMENI PRISTUP MENTALNOM ZDRAVLJU</vt:lpstr>
      <vt:lpstr>Kada možemo reći da je nekome narušeno mentalno zdravlje?</vt:lpstr>
      <vt:lpstr>Što možemo učiniti za svoje mentalno zdravlje?</vt:lpstr>
      <vt:lpstr>Znati kada potražiti pomoć</vt:lpstr>
      <vt:lpstr>Izrađeno prema Pojmovniku mentalnog zdravlja Hrvatskog zavoda za javno zdravstvo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Mentalno zdravlje</dc:title>
  <dc:creator>ucenik</dc:creator>
  <cp:lastModifiedBy>ucenik</cp:lastModifiedBy>
  <cp:revision>15</cp:revision>
  <dcterms:created xsi:type="dcterms:W3CDTF">2024-09-30T14:51:32Z</dcterms:created>
  <dcterms:modified xsi:type="dcterms:W3CDTF">2025-10-07T13:14:58Z</dcterms:modified>
</cp:coreProperties>
</file>